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media1.webm" ContentType="video/webm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49" r:id="rId5"/>
    <p:sldId id="258" r:id="rId6"/>
    <p:sldId id="286" r:id="rId7"/>
    <p:sldId id="350" r:id="rId8"/>
    <p:sldId id="260" r:id="rId9"/>
    <p:sldId id="321" r:id="rId10"/>
    <p:sldId id="323" r:id="rId11"/>
    <p:sldId id="261" r:id="rId12"/>
    <p:sldId id="322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51" r:id="rId22"/>
    <p:sldId id="340" r:id="rId23"/>
    <p:sldId id="341" r:id="rId24"/>
    <p:sldId id="342" r:id="rId25"/>
    <p:sldId id="343" r:id="rId26"/>
    <p:sldId id="345" r:id="rId27"/>
    <p:sldId id="346" r:id="rId28"/>
    <p:sldId id="324" r:id="rId29"/>
  </p:sldIdLst>
  <p:sldSz cx="12192000" cy="6858000"/>
  <p:notesSz cx="6858000" cy="9144000"/>
  <p:embeddedFontLst>
    <p:embeddedFont>
      <p:font typeface="Century Gothic" panose="020B0502020202020204"/>
      <p:regular r:id="rId33"/>
    </p:embeddedFont>
    <p:embeddedFont>
      <p:font typeface="微软雅黑" panose="020B0503020204020204" charset="-122"/>
      <p:regular r:id="rId34"/>
    </p:embeddedFont>
    <p:embeddedFont>
      <p:font typeface="华文仿宋" panose="02010600040101010101" charset="-122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265" userDrawn="1">
          <p15:clr>
            <a:srgbClr val="A4A3A4"/>
          </p15:clr>
        </p15:guide>
        <p15:guide id="2" pos="38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265"/>
        <p:guide pos="384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/>
          </a:p>
        </p:txBody>
      </p:sp>
      <p:sp>
        <p:nvSpPr>
          <p:cNvPr id="38" name="Google Shape;38;p1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561fdedf3_7_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a561fdedf3_7_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华文仿宋" panose="02010600040101010101" charset="-122"/>
              <a:buNone/>
            </a:pPr>
            <a:endParaRPr lang="zh-CN" sz="1050">
              <a:solidFill>
                <a:srgbClr val="E2E2E5"/>
              </a:solidFill>
              <a:highlight>
                <a:srgbClr val="191919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5110299" name="Google Shape;74;p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7659219" name="Google Shape;75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/>
            </a:pPr>
            <a:endParaRPr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0259785" name="Google Shape;74;p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2294333" name="Google Shape;75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/>
            </a:pPr>
            <a:endParaRPr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9098198" name="Google Shape;74;p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29494" name="Google Shape;75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190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/>
            </a:pPr>
            <a:endParaRPr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2537346" name="Google Shape;74;p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618691" name="Google Shape;75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/>
            </a:pPr>
            <a:endParaRPr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3887109" name="Google Shape;74;p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5851893" name="Google Shape;75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/>
            </a:pPr>
            <a:endParaRPr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8902609" name="Google Shape;74;p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2735613" name="Google Shape;75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/>
            </a:pPr>
            <a:endParaRPr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8902609" name="Google Shape;74;p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2735613" name="Google Shape;75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/>
            </a:pPr>
            <a:endParaRPr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763401" name="Google Shape;152;g3a2a66d6910_1_3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368894" name="Google Shape;153;g3a2a66d6910_1_3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华文仿宋" panose="02010600040101010101" charset="-122"/>
              <a:buNone/>
              <a:defRPr/>
            </a:pPr>
            <a:endParaRPr 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2a66d6910_1_9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a2a66d6910_1_9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D6C00"/>
              </a:buClr>
              <a:buSzPts val="1200"/>
              <a:buFont typeface="Noto Sans Symbols"/>
              <a:buNone/>
            </a:pPr>
            <a:endParaRPr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2a66d6910_1_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a2a66d6910_1_3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华文仿宋" panose="02010600040101010101" charset="-122"/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2a66d6910_1_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a2a66d6910_1_3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华文仿宋" panose="02010600040101010101" charset="-122"/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2a66d6910_2_26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a2a66d6910_2_26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华文仿宋" panose="02010600040101010101" charset="-122"/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2a66d6910_2_26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a2a66d6910_2_26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华文仿宋" panose="02010600040101010101" charset="-122"/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2a66d6910_1_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3a2a66d6910_1_1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华文仿宋" panose="02010600040101010101" charset="-122"/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2a66d6910_1_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3a2a66d6910_1_1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华文仿宋" panose="02010600040101010101" charset="-122"/>
              <a:buNone/>
            </a:pPr>
            <a:endParaRPr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561fdedf3_7_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a561fdedf3_7_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华文仿宋" panose="02010600040101010101" charset="-122"/>
              <a:buNone/>
            </a:pPr>
            <a:endParaRPr lang="zh-CN" sz="1050">
              <a:solidFill>
                <a:srgbClr val="E2E2E5"/>
              </a:solidFill>
              <a:highlight>
                <a:srgbClr val="191919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05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47d8f87f3_0_7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3a47d8f87f3_0_7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47d8f87f3_0_7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3a47d8f87f3_0_7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47d8f87f3_0_7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3a47d8f87f3_0_7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47d8f87f3_0_7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3a47d8f87f3_0_7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47d8f87f3_0_7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3a47d8f87f3_0_7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561fdedf3_7_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a561fdedf3_7_2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华文仿宋" panose="02010600040101010101" charset="-122"/>
              <a:buNone/>
            </a:pPr>
            <a:endParaRPr lang="zh-CN" sz="1050">
              <a:solidFill>
                <a:srgbClr val="E2E2E5"/>
              </a:solidFill>
              <a:highlight>
                <a:srgbClr val="191919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6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9548568" y="127755"/>
            <a:ext cx="2408981" cy="439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6"/>
          <p:cNvGrpSpPr/>
          <p:nvPr userDrawn="1"/>
        </p:nvGrpSpPr>
        <p:grpSpPr>
          <a:xfrm>
            <a:off x="4" y="6567349"/>
            <a:ext cx="12192001" cy="290657"/>
            <a:chOff x="0" y="6567343"/>
            <a:chExt cx="12193589" cy="290657"/>
          </a:xfrm>
        </p:grpSpPr>
        <p:sp>
          <p:nvSpPr>
            <p:cNvPr id="14" name="Google Shape;14;p26"/>
            <p:cNvSpPr/>
            <p:nvPr/>
          </p:nvSpPr>
          <p:spPr>
            <a:xfrm>
              <a:off x="0" y="6567343"/>
              <a:ext cx="7496313" cy="288448"/>
            </a:xfrm>
            <a:prstGeom prst="rect">
              <a:avLst/>
            </a:prstGeom>
            <a:gradFill>
              <a:gsLst>
                <a:gs pos="0">
                  <a:srgbClr val="E9F0F5"/>
                </a:gs>
                <a:gs pos="100000">
                  <a:srgbClr val="EE752E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  <p:sp>
          <p:nvSpPr>
            <p:cNvPr id="15" name="Google Shape;15;p26"/>
            <p:cNvSpPr/>
            <p:nvPr/>
          </p:nvSpPr>
          <p:spPr>
            <a:xfrm>
              <a:off x="7496313" y="6569552"/>
              <a:ext cx="4697276" cy="288448"/>
            </a:xfrm>
            <a:prstGeom prst="rect">
              <a:avLst/>
            </a:prstGeom>
            <a:gradFill>
              <a:gsLst>
                <a:gs pos="0">
                  <a:srgbClr val="636399"/>
                </a:gs>
                <a:gs pos="25000">
                  <a:srgbClr val="85B0D4"/>
                </a:gs>
                <a:gs pos="100000">
                  <a:srgbClr val="E9F0F5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</p:grpSp>
      <p:sp>
        <p:nvSpPr>
          <p:cNvPr id="17" name="Google Shape;17;p26"/>
          <p:cNvSpPr/>
          <p:nvPr userDrawn="1"/>
        </p:nvSpPr>
        <p:spPr>
          <a:xfrm>
            <a:off x="679360" y="0"/>
            <a:ext cx="432000" cy="612000"/>
          </a:xfrm>
          <a:custGeom>
            <a:avLst/>
            <a:gdLst/>
            <a:ahLst/>
            <a:cxnLst/>
            <a:rect l="l" t="t" r="r" b="b"/>
            <a:pathLst>
              <a:path w="675" h="800" extrusionOk="0">
                <a:moveTo>
                  <a:pt x="675" y="800"/>
                </a:moveTo>
                <a:lnTo>
                  <a:pt x="334" y="666"/>
                </a:lnTo>
                <a:lnTo>
                  <a:pt x="0" y="800"/>
                </a:lnTo>
                <a:lnTo>
                  <a:pt x="0" y="0"/>
                </a:lnTo>
                <a:lnTo>
                  <a:pt x="675" y="0"/>
                </a:lnTo>
                <a:lnTo>
                  <a:pt x="675" y="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8" name="Google Shape;18;p26"/>
          <p:cNvSpPr txBox="1"/>
          <p:nvPr userDrawn="1"/>
        </p:nvSpPr>
        <p:spPr>
          <a:xfrm>
            <a:off x="679360" y="89655"/>
            <a:ext cx="4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400" b="1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sz="1400" b="1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8" name="Google Shape;28;p27"/>
          <p:cNvSpPr txBox="1"/>
          <p:nvPr userDrawn="1"/>
        </p:nvSpPr>
        <p:spPr>
          <a:xfrm>
            <a:off x="969645" y="934085"/>
            <a:ext cx="10292080" cy="509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 eaLnBrk="1" fontAlgn="auto" latinLnBrk="0" hangingPunct="1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0" b="1">
                <a:solidFill>
                  <a:srgbClr val="F5F5F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E2EAD</a:t>
            </a:r>
            <a:endParaRPr lang="en-US" altLang="zh-CN" sz="18000" b="1">
              <a:solidFill>
                <a:srgbClr val="F5F5F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 eaLnBrk="1" fontAlgn="auto" latinLnBrk="0" hangingPunct="1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0" b="1">
                <a:solidFill>
                  <a:srgbClr val="F5F5F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&amp;</a:t>
            </a:r>
            <a:endParaRPr lang="en-US" altLang="zh-CN" sz="18000" b="1">
              <a:solidFill>
                <a:srgbClr val="F5F5F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 eaLnBrk="1" fontAlgn="auto" latinLnBrk="0" hangingPunct="1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0" b="1">
                <a:solidFill>
                  <a:srgbClr val="F5F5F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CLT</a:t>
            </a:r>
            <a:endParaRPr lang="en-US" altLang="zh-CN" sz="18000" b="1">
              <a:solidFill>
                <a:srgbClr val="F5F5F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7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9548568" y="127755"/>
            <a:ext cx="2408981" cy="439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27"/>
          <p:cNvGrpSpPr/>
          <p:nvPr userDrawn="1"/>
        </p:nvGrpSpPr>
        <p:grpSpPr>
          <a:xfrm>
            <a:off x="4" y="6567349"/>
            <a:ext cx="12192001" cy="290657"/>
            <a:chOff x="0" y="6567343"/>
            <a:chExt cx="12193589" cy="290657"/>
          </a:xfrm>
        </p:grpSpPr>
        <p:sp>
          <p:nvSpPr>
            <p:cNvPr id="23" name="Google Shape;23;p27"/>
            <p:cNvSpPr/>
            <p:nvPr/>
          </p:nvSpPr>
          <p:spPr>
            <a:xfrm>
              <a:off x="0" y="6567343"/>
              <a:ext cx="7496313" cy="288448"/>
            </a:xfrm>
            <a:prstGeom prst="rect">
              <a:avLst/>
            </a:prstGeom>
            <a:gradFill>
              <a:gsLst>
                <a:gs pos="0">
                  <a:srgbClr val="E9F0F5"/>
                </a:gs>
                <a:gs pos="100000">
                  <a:srgbClr val="EE752E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>
              <a:off x="7496313" y="6569552"/>
              <a:ext cx="4697276" cy="288448"/>
            </a:xfrm>
            <a:prstGeom prst="rect">
              <a:avLst/>
            </a:prstGeom>
            <a:gradFill>
              <a:gsLst>
                <a:gs pos="0">
                  <a:srgbClr val="636399"/>
                </a:gs>
                <a:gs pos="25000">
                  <a:srgbClr val="85B0D4"/>
                </a:gs>
                <a:gs pos="100000">
                  <a:srgbClr val="E9F0F5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</p:grpSp>
      <p:grpSp>
        <p:nvGrpSpPr>
          <p:cNvPr id="25" name="Google Shape;25;p27"/>
          <p:cNvGrpSpPr/>
          <p:nvPr userDrawn="1"/>
        </p:nvGrpSpPr>
        <p:grpSpPr>
          <a:xfrm>
            <a:off x="128905" y="106680"/>
            <a:ext cx="3020695" cy="568960"/>
            <a:chOff x="96456" y="106386"/>
            <a:chExt cx="2758631" cy="568939"/>
          </a:xfrm>
        </p:grpSpPr>
        <p:sp>
          <p:nvSpPr>
            <p:cNvPr id="26" name="Google Shape;26;p27"/>
            <p:cNvSpPr/>
            <p:nvPr/>
          </p:nvSpPr>
          <p:spPr>
            <a:xfrm>
              <a:off x="96456" y="108595"/>
              <a:ext cx="2758631" cy="566730"/>
            </a:xfrm>
            <a:prstGeom prst="homePlate">
              <a:avLst>
                <a:gd name="adj" fmla="val 50000"/>
              </a:avLst>
            </a:prstGeom>
            <a:solidFill>
              <a:srgbClr val="D3E1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rgbClr val="345D7E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  <p:sp>
          <p:nvSpPr>
            <p:cNvPr id="27" name="Google Shape;27;p27"/>
            <p:cNvSpPr/>
            <p:nvPr/>
          </p:nvSpPr>
          <p:spPr>
            <a:xfrm>
              <a:off x="2542569" y="106386"/>
              <a:ext cx="312518" cy="566730"/>
            </a:xfrm>
            <a:prstGeom prst="chevron">
              <a:avLst>
                <a:gd name="adj" fmla="val 50000"/>
              </a:avLst>
            </a:prstGeom>
            <a:solidFill>
              <a:schemeClr val="accent6"/>
            </a:solidFill>
            <a:ln w="38100" cap="flat" cmpd="sng">
              <a:solidFill>
                <a:srgbClr val="E9F0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</p:grpSp>
      <p:sp>
        <p:nvSpPr>
          <p:cNvPr id="29" name="Google Shape;29;p27"/>
          <p:cNvSpPr/>
          <p:nvPr userDrawn="1"/>
        </p:nvSpPr>
        <p:spPr>
          <a:xfrm rot="5400000">
            <a:off x="11584322" y="5898239"/>
            <a:ext cx="432000" cy="792000"/>
          </a:xfrm>
          <a:custGeom>
            <a:avLst/>
            <a:gdLst/>
            <a:ahLst/>
            <a:cxnLst/>
            <a:rect l="l" t="t" r="r" b="b"/>
            <a:pathLst>
              <a:path w="675" h="800" extrusionOk="0">
                <a:moveTo>
                  <a:pt x="675" y="800"/>
                </a:moveTo>
                <a:lnTo>
                  <a:pt x="334" y="666"/>
                </a:lnTo>
                <a:lnTo>
                  <a:pt x="0" y="800"/>
                </a:lnTo>
                <a:lnTo>
                  <a:pt x="0" y="0"/>
                </a:lnTo>
                <a:lnTo>
                  <a:pt x="675" y="0"/>
                </a:lnTo>
                <a:lnTo>
                  <a:pt x="675" y="8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0" name="Google Shape;30;p27"/>
          <p:cNvSpPr txBox="1"/>
          <p:nvPr userDrawn="1"/>
        </p:nvSpPr>
        <p:spPr>
          <a:xfrm>
            <a:off x="11512282" y="6140350"/>
            <a:ext cx="6305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400" b="1">
                <a:solidFill>
                  <a:srgbClr val="F8F8F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fld>
            <a:endParaRPr sz="1400" b="1">
              <a:solidFill>
                <a:srgbClr val="F8F8F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Google Shape;28;p27"/>
          <p:cNvSpPr txBox="1"/>
          <p:nvPr userDrawn="1"/>
        </p:nvSpPr>
        <p:spPr>
          <a:xfrm>
            <a:off x="969645" y="934085"/>
            <a:ext cx="10292080" cy="509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 eaLnBrk="1" fontAlgn="auto" latinLnBrk="0" hangingPunct="1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0" b="1">
                <a:solidFill>
                  <a:srgbClr val="F5F5F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E2EAD</a:t>
            </a:r>
            <a:endParaRPr lang="en-US" altLang="zh-CN" sz="18000" b="1">
              <a:solidFill>
                <a:srgbClr val="F5F5F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 eaLnBrk="1" fontAlgn="auto" latinLnBrk="0" hangingPunct="1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0" b="1">
                <a:solidFill>
                  <a:srgbClr val="F5F5F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&amp;</a:t>
            </a:r>
            <a:endParaRPr lang="en-US" altLang="zh-CN" sz="18000" b="1">
              <a:solidFill>
                <a:srgbClr val="F5F5F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 eaLnBrk="1" fontAlgn="auto" latinLnBrk="0" hangingPunct="1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0" b="1">
                <a:solidFill>
                  <a:srgbClr val="F5F5F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CLT</a:t>
            </a:r>
            <a:endParaRPr lang="en-US" altLang="zh-CN" sz="18000" b="1">
              <a:solidFill>
                <a:srgbClr val="F5F5F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28"/>
          <p:cNvGrpSpPr/>
          <p:nvPr/>
        </p:nvGrpSpPr>
        <p:grpSpPr>
          <a:xfrm>
            <a:off x="5" y="-6"/>
            <a:ext cx="12192000" cy="6858006"/>
            <a:chOff x="1" y="6567343"/>
            <a:chExt cx="12193588" cy="290657"/>
          </a:xfrm>
        </p:grpSpPr>
        <p:sp>
          <p:nvSpPr>
            <p:cNvPr id="33" name="Google Shape;33;p28"/>
            <p:cNvSpPr/>
            <p:nvPr/>
          </p:nvSpPr>
          <p:spPr>
            <a:xfrm>
              <a:off x="6935099" y="6567343"/>
              <a:ext cx="5258490" cy="290657"/>
            </a:xfrm>
            <a:prstGeom prst="rect">
              <a:avLst/>
            </a:prstGeom>
            <a:gradFill>
              <a:gsLst>
                <a:gs pos="0">
                  <a:srgbClr val="636399">
                    <a:alpha val="85882"/>
                  </a:srgbClr>
                </a:gs>
                <a:gs pos="19000">
                  <a:srgbClr val="7891BC">
                    <a:alpha val="86666"/>
                  </a:srgbClr>
                </a:gs>
                <a:gs pos="38000">
                  <a:srgbClr val="85B0D4">
                    <a:alpha val="86666"/>
                  </a:srgbClr>
                </a:gs>
                <a:gs pos="60000">
                  <a:srgbClr val="B7D0E5"/>
                </a:gs>
                <a:gs pos="100000">
                  <a:srgbClr val="E9F0F5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  <p:sp>
          <p:nvSpPr>
            <p:cNvPr id="34" name="Google Shape;34;p28"/>
            <p:cNvSpPr/>
            <p:nvPr/>
          </p:nvSpPr>
          <p:spPr>
            <a:xfrm>
              <a:off x="1" y="6567343"/>
              <a:ext cx="6935099" cy="290657"/>
            </a:xfrm>
            <a:prstGeom prst="rect">
              <a:avLst/>
            </a:prstGeom>
            <a:gradFill>
              <a:gsLst>
                <a:gs pos="0">
                  <a:srgbClr val="E9F0F5"/>
                </a:gs>
                <a:gs pos="100000">
                  <a:srgbClr val="EE752E">
                    <a:alpha val="4000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microsoft.com/office/2007/relationships/media" Target="../media/media1.webm"/><Relationship Id="rId1" Type="http://schemas.openxmlformats.org/officeDocument/2006/relationships/video" Target="../media/media1.webm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6" Type="http://schemas.openxmlformats.org/officeDocument/2006/relationships/notesSlide" Target="../notesSlides/notesSlide21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6.png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1"/>
          <p:cNvGrpSpPr/>
          <p:nvPr>
            <p:custDataLst>
              <p:tags r:id="rId1"/>
            </p:custDataLst>
          </p:nvPr>
        </p:nvGrpSpPr>
        <p:grpSpPr>
          <a:xfrm>
            <a:off x="4661422" y="4512028"/>
            <a:ext cx="3421618" cy="712488"/>
            <a:chOff x="4455024" y="4502503"/>
            <a:chExt cx="3421618" cy="712488"/>
          </a:xfrm>
        </p:grpSpPr>
        <p:grpSp>
          <p:nvGrpSpPr>
            <p:cNvPr id="41" name="Google Shape;41;p1"/>
            <p:cNvGrpSpPr/>
            <p:nvPr/>
          </p:nvGrpSpPr>
          <p:grpSpPr>
            <a:xfrm>
              <a:off x="4455024" y="4506380"/>
              <a:ext cx="340742" cy="299894"/>
              <a:chOff x="1277984" y="4660204"/>
              <a:chExt cx="340742" cy="299894"/>
            </a:xfrm>
          </p:grpSpPr>
          <p:sp>
            <p:nvSpPr>
              <p:cNvPr id="42" name="Google Shape;42;p1"/>
              <p:cNvSpPr/>
              <p:nvPr>
                <p:custDataLst>
                  <p:tags r:id="rId2"/>
                </p:custDataLst>
              </p:nvPr>
            </p:nvSpPr>
            <p:spPr>
              <a:xfrm>
                <a:off x="1277984" y="4660204"/>
                <a:ext cx="340742" cy="29989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37" extrusionOk="0">
                    <a:moveTo>
                      <a:pt x="472" y="18"/>
                    </a:moveTo>
                    <a:lnTo>
                      <a:pt x="539" y="134"/>
                    </a:lnTo>
                    <a:cubicBezTo>
                      <a:pt x="561" y="172"/>
                      <a:pt x="583" y="210"/>
                      <a:pt x="605" y="248"/>
                    </a:cubicBezTo>
                    <a:cubicBezTo>
                      <a:pt x="612" y="260"/>
                      <a:pt x="613" y="273"/>
                      <a:pt x="606" y="287"/>
                    </a:cubicBezTo>
                    <a:lnTo>
                      <a:pt x="539" y="403"/>
                    </a:lnTo>
                    <a:cubicBezTo>
                      <a:pt x="518" y="441"/>
                      <a:pt x="496" y="479"/>
                      <a:pt x="474" y="517"/>
                    </a:cubicBezTo>
                    <a:cubicBezTo>
                      <a:pt x="466" y="529"/>
                      <a:pt x="456" y="536"/>
                      <a:pt x="440" y="537"/>
                    </a:cubicBezTo>
                    <a:lnTo>
                      <a:pt x="307" y="537"/>
                    </a:lnTo>
                    <a:cubicBezTo>
                      <a:pt x="263" y="537"/>
                      <a:pt x="219" y="537"/>
                      <a:pt x="175" y="537"/>
                    </a:cubicBezTo>
                    <a:cubicBezTo>
                      <a:pt x="161" y="537"/>
                      <a:pt x="149" y="532"/>
                      <a:pt x="141" y="519"/>
                    </a:cubicBezTo>
                    <a:lnTo>
                      <a:pt x="74" y="403"/>
                    </a:lnTo>
                    <a:cubicBezTo>
                      <a:pt x="52" y="365"/>
                      <a:pt x="30" y="327"/>
                      <a:pt x="8" y="289"/>
                    </a:cubicBezTo>
                    <a:cubicBezTo>
                      <a:pt x="1" y="277"/>
                      <a:pt x="0" y="264"/>
                      <a:pt x="7" y="250"/>
                    </a:cubicBezTo>
                    <a:lnTo>
                      <a:pt x="74" y="134"/>
                    </a:lnTo>
                    <a:cubicBezTo>
                      <a:pt x="96" y="96"/>
                      <a:pt x="117" y="58"/>
                      <a:pt x="139" y="20"/>
                    </a:cubicBezTo>
                    <a:cubicBezTo>
                      <a:pt x="147" y="8"/>
                      <a:pt x="157" y="1"/>
                      <a:pt x="173" y="0"/>
                    </a:cubicBezTo>
                    <a:lnTo>
                      <a:pt x="307" y="0"/>
                    </a:lnTo>
                    <a:cubicBezTo>
                      <a:pt x="350" y="0"/>
                      <a:pt x="394" y="0"/>
                      <a:pt x="438" y="0"/>
                    </a:cubicBezTo>
                    <a:cubicBezTo>
                      <a:pt x="452" y="0"/>
                      <a:pt x="464" y="5"/>
                      <a:pt x="472" y="18"/>
                    </a:cubicBezTo>
                    <a:close/>
                  </a:path>
                </a:pathLst>
              </a:custGeom>
              <a:solidFill>
                <a:srgbClr val="548BB7"/>
              </a:solidFill>
              <a:ln>
                <a:noFill/>
              </a:ln>
            </p:spPr>
            <p:txBody>
              <a:bodyPr spcFirstLastPara="1" wrap="square" lIns="91375" tIns="45675" rIns="91375" bIns="456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99"/>
                  <a:buFont typeface="Century Gothic" panose="020B0502020202020204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;p1"/>
              <p:cNvSpPr/>
              <p:nvPr>
                <p:custDataLst>
                  <p:tags r:id="rId3"/>
                </p:custDataLst>
              </p:nvPr>
            </p:nvSpPr>
            <p:spPr>
              <a:xfrm>
                <a:off x="1356160" y="4745121"/>
                <a:ext cx="179508" cy="13006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33" extrusionOk="0">
                    <a:moveTo>
                      <a:pt x="269" y="0"/>
                    </a:moveTo>
                    <a:lnTo>
                      <a:pt x="53" y="0"/>
                    </a:lnTo>
                    <a:cubicBezTo>
                      <a:pt x="24" y="0"/>
                      <a:pt x="0" y="23"/>
                      <a:pt x="0" y="52"/>
                    </a:cubicBezTo>
                    <a:lnTo>
                      <a:pt x="0" y="181"/>
                    </a:lnTo>
                    <a:cubicBezTo>
                      <a:pt x="0" y="210"/>
                      <a:pt x="24" y="233"/>
                      <a:pt x="53" y="233"/>
                    </a:cubicBezTo>
                    <a:lnTo>
                      <a:pt x="269" y="233"/>
                    </a:lnTo>
                    <a:cubicBezTo>
                      <a:pt x="298" y="233"/>
                      <a:pt x="322" y="210"/>
                      <a:pt x="322" y="181"/>
                    </a:cubicBezTo>
                    <a:lnTo>
                      <a:pt x="322" y="52"/>
                    </a:lnTo>
                    <a:cubicBezTo>
                      <a:pt x="322" y="23"/>
                      <a:pt x="298" y="0"/>
                      <a:pt x="269" y="0"/>
                    </a:cubicBezTo>
                    <a:close/>
                    <a:moveTo>
                      <a:pt x="101" y="101"/>
                    </a:moveTo>
                    <a:cubicBezTo>
                      <a:pt x="113" y="101"/>
                      <a:pt x="124" y="91"/>
                      <a:pt x="124" y="78"/>
                    </a:cubicBezTo>
                    <a:cubicBezTo>
                      <a:pt x="124" y="65"/>
                      <a:pt x="113" y="55"/>
                      <a:pt x="101" y="55"/>
                    </a:cubicBezTo>
                    <a:cubicBezTo>
                      <a:pt x="88" y="55"/>
                      <a:pt x="78" y="65"/>
                      <a:pt x="78" y="78"/>
                    </a:cubicBezTo>
                    <a:cubicBezTo>
                      <a:pt x="78" y="91"/>
                      <a:pt x="88" y="101"/>
                      <a:pt x="101" y="101"/>
                    </a:cubicBezTo>
                    <a:close/>
                    <a:moveTo>
                      <a:pt x="141" y="166"/>
                    </a:moveTo>
                    <a:lnTo>
                      <a:pt x="144" y="128"/>
                    </a:lnTo>
                    <a:cubicBezTo>
                      <a:pt x="145" y="117"/>
                      <a:pt x="134" y="108"/>
                      <a:pt x="121" y="108"/>
                    </a:cubicBezTo>
                    <a:lnTo>
                      <a:pt x="109" y="108"/>
                    </a:lnTo>
                    <a:cubicBezTo>
                      <a:pt x="109" y="109"/>
                      <a:pt x="109" y="114"/>
                      <a:pt x="106" y="117"/>
                    </a:cubicBezTo>
                    <a:cubicBezTo>
                      <a:pt x="106" y="117"/>
                      <a:pt x="111" y="142"/>
                      <a:pt x="109" y="151"/>
                    </a:cubicBezTo>
                    <a:cubicBezTo>
                      <a:pt x="108" y="154"/>
                      <a:pt x="104" y="163"/>
                      <a:pt x="100" y="163"/>
                    </a:cubicBezTo>
                    <a:cubicBezTo>
                      <a:pt x="96" y="163"/>
                      <a:pt x="93" y="154"/>
                      <a:pt x="92" y="151"/>
                    </a:cubicBezTo>
                    <a:cubicBezTo>
                      <a:pt x="91" y="142"/>
                      <a:pt x="97" y="117"/>
                      <a:pt x="97" y="117"/>
                    </a:cubicBezTo>
                    <a:cubicBezTo>
                      <a:pt x="96" y="116"/>
                      <a:pt x="94" y="115"/>
                      <a:pt x="94" y="108"/>
                    </a:cubicBezTo>
                    <a:lnTo>
                      <a:pt x="80" y="108"/>
                    </a:lnTo>
                    <a:cubicBezTo>
                      <a:pt x="68" y="108"/>
                      <a:pt x="56" y="117"/>
                      <a:pt x="57" y="129"/>
                    </a:cubicBezTo>
                    <a:lnTo>
                      <a:pt x="60" y="166"/>
                    </a:lnTo>
                    <a:cubicBezTo>
                      <a:pt x="70" y="176"/>
                      <a:pt x="86" y="176"/>
                      <a:pt x="101" y="176"/>
                    </a:cubicBezTo>
                    <a:cubicBezTo>
                      <a:pt x="115" y="176"/>
                      <a:pt x="132" y="175"/>
                      <a:pt x="141" y="166"/>
                    </a:cubicBezTo>
                    <a:close/>
                    <a:moveTo>
                      <a:pt x="165" y="191"/>
                    </a:moveTo>
                    <a:lnTo>
                      <a:pt x="165" y="191"/>
                    </a:lnTo>
                    <a:lnTo>
                      <a:pt x="36" y="191"/>
                    </a:lnTo>
                    <a:lnTo>
                      <a:pt x="36" y="42"/>
                    </a:lnTo>
                    <a:lnTo>
                      <a:pt x="165" y="42"/>
                    </a:lnTo>
                    <a:lnTo>
                      <a:pt x="165" y="191"/>
                    </a:lnTo>
                    <a:close/>
                    <a:moveTo>
                      <a:pt x="249" y="73"/>
                    </a:moveTo>
                    <a:lnTo>
                      <a:pt x="249" y="73"/>
                    </a:lnTo>
                    <a:lnTo>
                      <a:pt x="193" y="73"/>
                    </a:lnTo>
                    <a:cubicBezTo>
                      <a:pt x="186" y="73"/>
                      <a:pt x="181" y="67"/>
                      <a:pt x="181" y="60"/>
                    </a:cubicBezTo>
                    <a:cubicBezTo>
                      <a:pt x="181" y="54"/>
                      <a:pt x="186" y="48"/>
                      <a:pt x="193" y="48"/>
                    </a:cubicBezTo>
                    <a:lnTo>
                      <a:pt x="249" y="48"/>
                    </a:lnTo>
                    <a:cubicBezTo>
                      <a:pt x="256" y="48"/>
                      <a:pt x="261" y="54"/>
                      <a:pt x="261" y="60"/>
                    </a:cubicBezTo>
                    <a:cubicBezTo>
                      <a:pt x="261" y="67"/>
                      <a:pt x="256" y="73"/>
                      <a:pt x="249" y="73"/>
                    </a:cubicBezTo>
                    <a:close/>
                    <a:moveTo>
                      <a:pt x="302" y="123"/>
                    </a:moveTo>
                    <a:lnTo>
                      <a:pt x="302" y="123"/>
                    </a:lnTo>
                    <a:cubicBezTo>
                      <a:pt x="302" y="128"/>
                      <a:pt x="297" y="133"/>
                      <a:pt x="292" y="133"/>
                    </a:cubicBezTo>
                    <a:lnTo>
                      <a:pt x="191" y="133"/>
                    </a:lnTo>
                    <a:cubicBezTo>
                      <a:pt x="186" y="133"/>
                      <a:pt x="181" y="128"/>
                      <a:pt x="181" y="123"/>
                    </a:cubicBezTo>
                    <a:cubicBezTo>
                      <a:pt x="181" y="117"/>
                      <a:pt x="186" y="113"/>
                      <a:pt x="191" y="113"/>
                    </a:cubicBezTo>
                    <a:lnTo>
                      <a:pt x="292" y="113"/>
                    </a:lnTo>
                    <a:cubicBezTo>
                      <a:pt x="297" y="113"/>
                      <a:pt x="302" y="117"/>
                      <a:pt x="302" y="123"/>
                    </a:cubicBezTo>
                    <a:close/>
                    <a:moveTo>
                      <a:pt x="302" y="163"/>
                    </a:moveTo>
                    <a:lnTo>
                      <a:pt x="302" y="163"/>
                    </a:lnTo>
                    <a:cubicBezTo>
                      <a:pt x="302" y="169"/>
                      <a:pt x="297" y="173"/>
                      <a:pt x="292" y="173"/>
                    </a:cubicBezTo>
                    <a:lnTo>
                      <a:pt x="191" y="173"/>
                    </a:lnTo>
                    <a:cubicBezTo>
                      <a:pt x="186" y="173"/>
                      <a:pt x="181" y="169"/>
                      <a:pt x="181" y="163"/>
                    </a:cubicBezTo>
                    <a:cubicBezTo>
                      <a:pt x="181" y="157"/>
                      <a:pt x="186" y="153"/>
                      <a:pt x="191" y="153"/>
                    </a:cubicBezTo>
                    <a:lnTo>
                      <a:pt x="292" y="153"/>
                    </a:lnTo>
                    <a:cubicBezTo>
                      <a:pt x="297" y="153"/>
                      <a:pt x="302" y="157"/>
                      <a:pt x="302" y="163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375" tIns="45675" rIns="91375" bIns="456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99"/>
                  <a:buFont typeface="Century Gothic" panose="020B0502020202020204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4" name="Google Shape;44;p1"/>
            <p:cNvSpPr txBox="1"/>
            <p:nvPr>
              <p:custDataLst>
                <p:tags r:id="rId4"/>
              </p:custDataLst>
            </p:nvPr>
          </p:nvSpPr>
          <p:spPr>
            <a:xfrm>
              <a:off x="4802841" y="4502503"/>
              <a:ext cx="3073800" cy="30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微软雅黑" panose="020B0503020204020204" charset="-122"/>
                <a:buNone/>
              </a:pPr>
              <a:r>
                <a:rPr lang="zh-CN" sz="1400" b="0" i="0" u="none" strike="noStrike" cap="none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答辩人：胥熠、赵勋、罗文</a:t>
              </a:r>
              <a:r>
                <a:rPr lang="zh-CN" sz="1400" b="0" i="0" u="none" strike="noStrike" cap="none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韬</a:t>
              </a:r>
              <a:endParaRPr lang="zh-CN" sz="1400" b="0" i="0" u="none" strike="noStrike" cap="none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grpSp>
          <p:nvGrpSpPr>
            <p:cNvPr id="45" name="Google Shape;45;p1"/>
            <p:cNvGrpSpPr/>
            <p:nvPr/>
          </p:nvGrpSpPr>
          <p:grpSpPr>
            <a:xfrm>
              <a:off x="4455024" y="4913433"/>
              <a:ext cx="328311" cy="299894"/>
              <a:chOff x="1277984" y="5067257"/>
              <a:chExt cx="328311" cy="299894"/>
            </a:xfrm>
          </p:grpSpPr>
          <p:sp>
            <p:nvSpPr>
              <p:cNvPr id="46" name="Google Shape;46;p1"/>
              <p:cNvSpPr/>
              <p:nvPr>
                <p:custDataLst>
                  <p:tags r:id="rId5"/>
                </p:custDataLst>
              </p:nvPr>
            </p:nvSpPr>
            <p:spPr>
              <a:xfrm>
                <a:off x="1277984" y="5067257"/>
                <a:ext cx="328311" cy="29989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37" extrusionOk="0">
                    <a:moveTo>
                      <a:pt x="472" y="18"/>
                    </a:moveTo>
                    <a:lnTo>
                      <a:pt x="539" y="134"/>
                    </a:lnTo>
                    <a:cubicBezTo>
                      <a:pt x="561" y="172"/>
                      <a:pt x="583" y="210"/>
                      <a:pt x="605" y="248"/>
                    </a:cubicBezTo>
                    <a:cubicBezTo>
                      <a:pt x="612" y="260"/>
                      <a:pt x="613" y="273"/>
                      <a:pt x="606" y="287"/>
                    </a:cubicBezTo>
                    <a:lnTo>
                      <a:pt x="539" y="403"/>
                    </a:lnTo>
                    <a:cubicBezTo>
                      <a:pt x="517" y="441"/>
                      <a:pt x="495" y="479"/>
                      <a:pt x="473" y="517"/>
                    </a:cubicBezTo>
                    <a:cubicBezTo>
                      <a:pt x="466" y="529"/>
                      <a:pt x="455" y="536"/>
                      <a:pt x="440" y="537"/>
                    </a:cubicBezTo>
                    <a:lnTo>
                      <a:pt x="306" y="537"/>
                    </a:lnTo>
                    <a:cubicBezTo>
                      <a:pt x="262" y="537"/>
                      <a:pt x="219" y="537"/>
                      <a:pt x="175" y="537"/>
                    </a:cubicBezTo>
                    <a:cubicBezTo>
                      <a:pt x="160" y="537"/>
                      <a:pt x="149" y="532"/>
                      <a:pt x="140" y="519"/>
                    </a:cubicBezTo>
                    <a:lnTo>
                      <a:pt x="73" y="403"/>
                    </a:lnTo>
                    <a:cubicBezTo>
                      <a:pt x="51" y="365"/>
                      <a:pt x="29" y="327"/>
                      <a:pt x="7" y="289"/>
                    </a:cubicBezTo>
                    <a:cubicBezTo>
                      <a:pt x="1" y="277"/>
                      <a:pt x="0" y="264"/>
                      <a:pt x="6" y="250"/>
                    </a:cubicBezTo>
                    <a:lnTo>
                      <a:pt x="73" y="134"/>
                    </a:lnTo>
                    <a:cubicBezTo>
                      <a:pt x="95" y="96"/>
                      <a:pt x="117" y="58"/>
                      <a:pt x="139" y="20"/>
                    </a:cubicBezTo>
                    <a:cubicBezTo>
                      <a:pt x="146" y="8"/>
                      <a:pt x="157" y="1"/>
                      <a:pt x="172" y="0"/>
                    </a:cubicBezTo>
                    <a:lnTo>
                      <a:pt x="306" y="0"/>
                    </a:lnTo>
                    <a:cubicBezTo>
                      <a:pt x="350" y="0"/>
                      <a:pt x="394" y="0"/>
                      <a:pt x="437" y="0"/>
                    </a:cubicBezTo>
                    <a:cubicBezTo>
                      <a:pt x="452" y="0"/>
                      <a:pt x="464" y="5"/>
                      <a:pt x="472" y="18"/>
                    </a:cubicBezTo>
                    <a:close/>
                  </a:path>
                </a:pathLst>
              </a:custGeom>
              <a:solidFill>
                <a:srgbClr val="548BB7"/>
              </a:solidFill>
              <a:ln>
                <a:noFill/>
              </a:ln>
            </p:spPr>
            <p:txBody>
              <a:bodyPr spcFirstLastPara="1" wrap="square" lIns="91375" tIns="45675" rIns="91375" bIns="456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99"/>
                  <a:buFont typeface="Century Gothic" panose="020B0502020202020204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7" name="Google Shape;47;p1"/>
              <p:cNvSpPr/>
              <p:nvPr>
                <p:custDataLst>
                  <p:tags r:id="rId6"/>
                </p:custDataLst>
              </p:nvPr>
            </p:nvSpPr>
            <p:spPr>
              <a:xfrm>
                <a:off x="1354899" y="5120464"/>
                <a:ext cx="174479" cy="19348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47" extrusionOk="0">
                    <a:moveTo>
                      <a:pt x="153" y="191"/>
                    </a:moveTo>
                    <a:lnTo>
                      <a:pt x="153" y="329"/>
                    </a:lnTo>
                    <a:cubicBezTo>
                      <a:pt x="156" y="331"/>
                      <a:pt x="160" y="331"/>
                      <a:pt x="163" y="331"/>
                    </a:cubicBezTo>
                    <a:cubicBezTo>
                      <a:pt x="167" y="331"/>
                      <a:pt x="171" y="330"/>
                      <a:pt x="174" y="329"/>
                    </a:cubicBezTo>
                    <a:lnTo>
                      <a:pt x="174" y="191"/>
                    </a:lnTo>
                    <a:cubicBezTo>
                      <a:pt x="171" y="192"/>
                      <a:pt x="167" y="192"/>
                      <a:pt x="164" y="192"/>
                    </a:cubicBezTo>
                    <a:cubicBezTo>
                      <a:pt x="160" y="192"/>
                      <a:pt x="157" y="192"/>
                      <a:pt x="153" y="191"/>
                    </a:cubicBezTo>
                    <a:close/>
                    <a:moveTo>
                      <a:pt x="200" y="198"/>
                    </a:moveTo>
                    <a:lnTo>
                      <a:pt x="261" y="174"/>
                    </a:lnTo>
                    <a:lnTo>
                      <a:pt x="261" y="199"/>
                    </a:lnTo>
                    <a:lnTo>
                      <a:pt x="200" y="223"/>
                    </a:lnTo>
                    <a:lnTo>
                      <a:pt x="200" y="198"/>
                    </a:lnTo>
                    <a:close/>
                    <a:moveTo>
                      <a:pt x="82" y="145"/>
                    </a:moveTo>
                    <a:lnTo>
                      <a:pt x="57" y="131"/>
                    </a:lnTo>
                    <a:cubicBezTo>
                      <a:pt x="54" y="130"/>
                      <a:pt x="53" y="126"/>
                      <a:pt x="55" y="124"/>
                    </a:cubicBezTo>
                    <a:cubicBezTo>
                      <a:pt x="56" y="121"/>
                      <a:pt x="60" y="120"/>
                      <a:pt x="62" y="122"/>
                    </a:cubicBezTo>
                    <a:lnTo>
                      <a:pt x="86" y="135"/>
                    </a:lnTo>
                    <a:lnTo>
                      <a:pt x="73" y="126"/>
                    </a:lnTo>
                    <a:cubicBezTo>
                      <a:pt x="70" y="124"/>
                      <a:pt x="70" y="120"/>
                      <a:pt x="72" y="118"/>
                    </a:cubicBezTo>
                    <a:cubicBezTo>
                      <a:pt x="73" y="115"/>
                      <a:pt x="77" y="115"/>
                      <a:pt x="80" y="117"/>
                    </a:cubicBezTo>
                    <a:lnTo>
                      <a:pt x="96" y="128"/>
                    </a:lnTo>
                    <a:lnTo>
                      <a:pt x="88" y="121"/>
                    </a:lnTo>
                    <a:cubicBezTo>
                      <a:pt x="86" y="119"/>
                      <a:pt x="86" y="115"/>
                      <a:pt x="88" y="113"/>
                    </a:cubicBezTo>
                    <a:cubicBezTo>
                      <a:pt x="90" y="111"/>
                      <a:pt x="94" y="110"/>
                      <a:pt x="96" y="113"/>
                    </a:cubicBezTo>
                    <a:lnTo>
                      <a:pt x="162" y="175"/>
                    </a:lnTo>
                    <a:cubicBezTo>
                      <a:pt x="163" y="175"/>
                      <a:pt x="163" y="175"/>
                      <a:pt x="163" y="175"/>
                    </a:cubicBezTo>
                    <a:cubicBezTo>
                      <a:pt x="163" y="175"/>
                      <a:pt x="163" y="175"/>
                      <a:pt x="163" y="175"/>
                    </a:cubicBezTo>
                    <a:lnTo>
                      <a:pt x="230" y="113"/>
                    </a:lnTo>
                    <a:cubicBezTo>
                      <a:pt x="232" y="110"/>
                      <a:pt x="236" y="111"/>
                      <a:pt x="238" y="113"/>
                    </a:cubicBezTo>
                    <a:cubicBezTo>
                      <a:pt x="240" y="115"/>
                      <a:pt x="240" y="119"/>
                      <a:pt x="238" y="121"/>
                    </a:cubicBezTo>
                    <a:lnTo>
                      <a:pt x="229" y="128"/>
                    </a:lnTo>
                    <a:lnTo>
                      <a:pt x="246" y="117"/>
                    </a:lnTo>
                    <a:cubicBezTo>
                      <a:pt x="249" y="115"/>
                      <a:pt x="252" y="115"/>
                      <a:pt x="254" y="118"/>
                    </a:cubicBezTo>
                    <a:cubicBezTo>
                      <a:pt x="256" y="120"/>
                      <a:pt x="255" y="124"/>
                      <a:pt x="253" y="126"/>
                    </a:cubicBezTo>
                    <a:lnTo>
                      <a:pt x="240" y="135"/>
                    </a:lnTo>
                    <a:lnTo>
                      <a:pt x="264" y="122"/>
                    </a:lnTo>
                    <a:cubicBezTo>
                      <a:pt x="266" y="120"/>
                      <a:pt x="270" y="121"/>
                      <a:pt x="271" y="124"/>
                    </a:cubicBezTo>
                    <a:cubicBezTo>
                      <a:pt x="273" y="127"/>
                      <a:pt x="272" y="130"/>
                      <a:pt x="269" y="131"/>
                    </a:cubicBezTo>
                    <a:lnTo>
                      <a:pt x="240" y="148"/>
                    </a:lnTo>
                    <a:lnTo>
                      <a:pt x="284" y="129"/>
                    </a:lnTo>
                    <a:lnTo>
                      <a:pt x="284" y="197"/>
                    </a:lnTo>
                    <a:cubicBezTo>
                      <a:pt x="283" y="197"/>
                      <a:pt x="283" y="197"/>
                      <a:pt x="282" y="197"/>
                    </a:cubicBezTo>
                    <a:lnTo>
                      <a:pt x="273" y="196"/>
                    </a:lnTo>
                    <a:lnTo>
                      <a:pt x="269" y="203"/>
                    </a:lnTo>
                    <a:lnTo>
                      <a:pt x="269" y="152"/>
                    </a:lnTo>
                    <a:lnTo>
                      <a:pt x="190" y="186"/>
                    </a:lnTo>
                    <a:lnTo>
                      <a:pt x="190" y="322"/>
                    </a:lnTo>
                    <a:lnTo>
                      <a:pt x="269" y="289"/>
                    </a:lnTo>
                    <a:lnTo>
                      <a:pt x="269" y="279"/>
                    </a:lnTo>
                    <a:cubicBezTo>
                      <a:pt x="272" y="280"/>
                      <a:pt x="275" y="282"/>
                      <a:pt x="277" y="283"/>
                    </a:cubicBezTo>
                    <a:cubicBezTo>
                      <a:pt x="280" y="284"/>
                      <a:pt x="282" y="284"/>
                      <a:pt x="284" y="285"/>
                    </a:cubicBezTo>
                    <a:lnTo>
                      <a:pt x="284" y="299"/>
                    </a:lnTo>
                    <a:lnTo>
                      <a:pt x="185" y="341"/>
                    </a:lnTo>
                    <a:cubicBezTo>
                      <a:pt x="183" y="342"/>
                      <a:pt x="181" y="343"/>
                      <a:pt x="178" y="343"/>
                    </a:cubicBezTo>
                    <a:lnTo>
                      <a:pt x="174" y="345"/>
                    </a:lnTo>
                    <a:lnTo>
                      <a:pt x="174" y="345"/>
                    </a:lnTo>
                    <a:cubicBezTo>
                      <a:pt x="171" y="346"/>
                      <a:pt x="167" y="346"/>
                      <a:pt x="164" y="346"/>
                    </a:cubicBezTo>
                    <a:cubicBezTo>
                      <a:pt x="156" y="347"/>
                      <a:pt x="149" y="345"/>
                      <a:pt x="142" y="340"/>
                    </a:cubicBezTo>
                    <a:lnTo>
                      <a:pt x="43" y="299"/>
                    </a:lnTo>
                    <a:lnTo>
                      <a:pt x="43" y="285"/>
                    </a:lnTo>
                    <a:cubicBezTo>
                      <a:pt x="45" y="284"/>
                      <a:pt x="48" y="284"/>
                      <a:pt x="50" y="283"/>
                    </a:cubicBezTo>
                    <a:cubicBezTo>
                      <a:pt x="53" y="282"/>
                      <a:pt x="55" y="280"/>
                      <a:pt x="58" y="279"/>
                    </a:cubicBezTo>
                    <a:lnTo>
                      <a:pt x="58" y="289"/>
                    </a:lnTo>
                    <a:lnTo>
                      <a:pt x="138" y="322"/>
                    </a:lnTo>
                    <a:lnTo>
                      <a:pt x="138" y="186"/>
                    </a:lnTo>
                    <a:lnTo>
                      <a:pt x="58" y="152"/>
                    </a:lnTo>
                    <a:lnTo>
                      <a:pt x="58" y="203"/>
                    </a:lnTo>
                    <a:lnTo>
                      <a:pt x="55" y="196"/>
                    </a:lnTo>
                    <a:lnTo>
                      <a:pt x="46" y="197"/>
                    </a:lnTo>
                    <a:cubicBezTo>
                      <a:pt x="45" y="197"/>
                      <a:pt x="44" y="197"/>
                      <a:pt x="43" y="197"/>
                    </a:cubicBezTo>
                    <a:lnTo>
                      <a:pt x="43" y="129"/>
                    </a:lnTo>
                    <a:lnTo>
                      <a:pt x="82" y="145"/>
                    </a:lnTo>
                    <a:close/>
                    <a:moveTo>
                      <a:pt x="49" y="210"/>
                    </a:moveTo>
                    <a:cubicBezTo>
                      <a:pt x="51" y="213"/>
                      <a:pt x="53" y="216"/>
                      <a:pt x="54" y="220"/>
                    </a:cubicBezTo>
                    <a:lnTo>
                      <a:pt x="36" y="231"/>
                    </a:lnTo>
                    <a:lnTo>
                      <a:pt x="56" y="223"/>
                    </a:lnTo>
                    <a:cubicBezTo>
                      <a:pt x="57" y="227"/>
                      <a:pt x="58" y="230"/>
                      <a:pt x="60" y="234"/>
                    </a:cubicBezTo>
                    <a:lnTo>
                      <a:pt x="42" y="244"/>
                    </a:lnTo>
                    <a:lnTo>
                      <a:pt x="61" y="237"/>
                    </a:lnTo>
                    <a:cubicBezTo>
                      <a:pt x="62" y="241"/>
                      <a:pt x="63" y="245"/>
                      <a:pt x="65" y="249"/>
                    </a:cubicBezTo>
                    <a:lnTo>
                      <a:pt x="49" y="257"/>
                    </a:lnTo>
                    <a:lnTo>
                      <a:pt x="65" y="251"/>
                    </a:lnTo>
                    <a:cubicBezTo>
                      <a:pt x="66" y="254"/>
                      <a:pt x="67" y="257"/>
                      <a:pt x="67" y="260"/>
                    </a:cubicBezTo>
                    <a:cubicBezTo>
                      <a:pt x="64" y="262"/>
                      <a:pt x="38" y="279"/>
                      <a:pt x="26" y="274"/>
                    </a:cubicBezTo>
                    <a:cubicBezTo>
                      <a:pt x="13" y="269"/>
                      <a:pt x="1" y="252"/>
                      <a:pt x="0" y="236"/>
                    </a:cubicBezTo>
                    <a:cubicBezTo>
                      <a:pt x="0" y="221"/>
                      <a:pt x="40" y="211"/>
                      <a:pt x="49" y="210"/>
                    </a:cubicBezTo>
                    <a:close/>
                    <a:moveTo>
                      <a:pt x="16" y="217"/>
                    </a:moveTo>
                    <a:lnTo>
                      <a:pt x="26" y="213"/>
                    </a:lnTo>
                    <a:lnTo>
                      <a:pt x="31" y="208"/>
                    </a:lnTo>
                    <a:lnTo>
                      <a:pt x="31" y="192"/>
                    </a:lnTo>
                    <a:cubicBezTo>
                      <a:pt x="22" y="196"/>
                      <a:pt x="18" y="206"/>
                      <a:pt x="16" y="217"/>
                    </a:cubicBezTo>
                    <a:close/>
                    <a:moveTo>
                      <a:pt x="277" y="210"/>
                    </a:moveTo>
                    <a:cubicBezTo>
                      <a:pt x="276" y="213"/>
                      <a:pt x="274" y="216"/>
                      <a:pt x="272" y="220"/>
                    </a:cubicBezTo>
                    <a:lnTo>
                      <a:pt x="291" y="231"/>
                    </a:lnTo>
                    <a:lnTo>
                      <a:pt x="271" y="223"/>
                    </a:lnTo>
                    <a:cubicBezTo>
                      <a:pt x="269" y="227"/>
                      <a:pt x="268" y="230"/>
                      <a:pt x="267" y="234"/>
                    </a:cubicBezTo>
                    <a:lnTo>
                      <a:pt x="284" y="244"/>
                    </a:lnTo>
                    <a:lnTo>
                      <a:pt x="266" y="237"/>
                    </a:lnTo>
                    <a:cubicBezTo>
                      <a:pt x="264" y="241"/>
                      <a:pt x="263" y="245"/>
                      <a:pt x="262" y="249"/>
                    </a:cubicBezTo>
                    <a:lnTo>
                      <a:pt x="278" y="257"/>
                    </a:lnTo>
                    <a:lnTo>
                      <a:pt x="261" y="251"/>
                    </a:lnTo>
                    <a:cubicBezTo>
                      <a:pt x="261" y="254"/>
                      <a:pt x="260" y="257"/>
                      <a:pt x="259" y="260"/>
                    </a:cubicBezTo>
                    <a:cubicBezTo>
                      <a:pt x="263" y="262"/>
                      <a:pt x="289" y="279"/>
                      <a:pt x="301" y="274"/>
                    </a:cubicBezTo>
                    <a:cubicBezTo>
                      <a:pt x="313" y="269"/>
                      <a:pt x="326" y="252"/>
                      <a:pt x="326" y="236"/>
                    </a:cubicBezTo>
                    <a:cubicBezTo>
                      <a:pt x="327" y="221"/>
                      <a:pt x="286" y="211"/>
                      <a:pt x="277" y="210"/>
                    </a:cubicBezTo>
                    <a:close/>
                    <a:moveTo>
                      <a:pt x="311" y="217"/>
                    </a:moveTo>
                    <a:lnTo>
                      <a:pt x="300" y="213"/>
                    </a:lnTo>
                    <a:lnTo>
                      <a:pt x="296" y="208"/>
                    </a:lnTo>
                    <a:lnTo>
                      <a:pt x="295" y="192"/>
                    </a:lnTo>
                    <a:cubicBezTo>
                      <a:pt x="305" y="196"/>
                      <a:pt x="309" y="206"/>
                      <a:pt x="311" y="217"/>
                    </a:cubicBezTo>
                    <a:close/>
                    <a:moveTo>
                      <a:pt x="162" y="0"/>
                    </a:moveTo>
                    <a:cubicBezTo>
                      <a:pt x="181" y="0"/>
                      <a:pt x="198" y="10"/>
                      <a:pt x="210" y="24"/>
                    </a:cubicBezTo>
                    <a:cubicBezTo>
                      <a:pt x="218" y="34"/>
                      <a:pt x="224" y="45"/>
                      <a:pt x="228" y="59"/>
                    </a:cubicBezTo>
                    <a:cubicBezTo>
                      <a:pt x="232" y="58"/>
                      <a:pt x="239" y="57"/>
                      <a:pt x="241" y="62"/>
                    </a:cubicBezTo>
                    <a:cubicBezTo>
                      <a:pt x="244" y="70"/>
                      <a:pt x="242" y="87"/>
                      <a:pt x="237" y="89"/>
                    </a:cubicBezTo>
                    <a:cubicBezTo>
                      <a:pt x="235" y="90"/>
                      <a:pt x="232" y="90"/>
                      <a:pt x="229" y="90"/>
                    </a:cubicBezTo>
                    <a:cubicBezTo>
                      <a:pt x="229" y="94"/>
                      <a:pt x="228" y="99"/>
                      <a:pt x="227" y="103"/>
                    </a:cubicBezTo>
                    <a:cubicBezTo>
                      <a:pt x="222" y="104"/>
                      <a:pt x="217" y="105"/>
                      <a:pt x="213" y="106"/>
                    </a:cubicBezTo>
                    <a:cubicBezTo>
                      <a:pt x="216" y="98"/>
                      <a:pt x="217" y="89"/>
                      <a:pt x="217" y="80"/>
                    </a:cubicBezTo>
                    <a:cubicBezTo>
                      <a:pt x="217" y="68"/>
                      <a:pt x="215" y="57"/>
                      <a:pt x="210" y="47"/>
                    </a:cubicBezTo>
                    <a:cubicBezTo>
                      <a:pt x="173" y="76"/>
                      <a:pt x="125" y="55"/>
                      <a:pt x="113" y="50"/>
                    </a:cubicBezTo>
                    <a:cubicBezTo>
                      <a:pt x="109" y="59"/>
                      <a:pt x="107" y="69"/>
                      <a:pt x="107" y="80"/>
                    </a:cubicBezTo>
                    <a:cubicBezTo>
                      <a:pt x="107" y="89"/>
                      <a:pt x="109" y="98"/>
                      <a:pt x="112" y="106"/>
                    </a:cubicBezTo>
                    <a:cubicBezTo>
                      <a:pt x="107" y="105"/>
                      <a:pt x="103" y="104"/>
                      <a:pt x="98" y="103"/>
                    </a:cubicBezTo>
                    <a:cubicBezTo>
                      <a:pt x="97" y="99"/>
                      <a:pt x="96" y="94"/>
                      <a:pt x="95" y="90"/>
                    </a:cubicBezTo>
                    <a:cubicBezTo>
                      <a:pt x="93" y="90"/>
                      <a:pt x="90" y="90"/>
                      <a:pt x="88" y="89"/>
                    </a:cubicBezTo>
                    <a:cubicBezTo>
                      <a:pt x="82" y="87"/>
                      <a:pt x="81" y="70"/>
                      <a:pt x="84" y="62"/>
                    </a:cubicBezTo>
                    <a:cubicBezTo>
                      <a:pt x="86" y="57"/>
                      <a:pt x="92" y="58"/>
                      <a:pt x="97" y="59"/>
                    </a:cubicBezTo>
                    <a:cubicBezTo>
                      <a:pt x="100" y="45"/>
                      <a:pt x="106" y="34"/>
                      <a:pt x="114" y="24"/>
                    </a:cubicBezTo>
                    <a:cubicBezTo>
                      <a:pt x="126" y="10"/>
                      <a:pt x="143" y="0"/>
                      <a:pt x="162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375" tIns="45675" rIns="91375" bIns="456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99"/>
                  <a:buFont typeface="Century Gothic" panose="020B0502020202020204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8" name="Google Shape;48;p1"/>
            <p:cNvSpPr txBox="1"/>
            <p:nvPr>
              <p:custDataLst>
                <p:tags r:id="rId7"/>
              </p:custDataLst>
            </p:nvPr>
          </p:nvSpPr>
          <p:spPr>
            <a:xfrm>
              <a:off x="4802842" y="4909556"/>
              <a:ext cx="3073800" cy="305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微软雅黑" panose="020B0503020204020204" charset="-122"/>
                <a:buNone/>
              </a:pPr>
              <a:r>
                <a:rPr lang="zh-CN" sz="1400" b="0" i="0" u="none" strike="noStrike" cap="none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指导老师：郝祁、</a:t>
              </a:r>
              <a:r>
                <a:rPr lang="zh-CN">
                  <a:solidFill>
                    <a:schemeClr val="dk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兰功金</a:t>
              </a:r>
              <a:endParaRPr lang="zh-CN" sz="1400" b="0" i="0" u="none" strike="noStrike" cap="none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49" name="Google Shape;49;p1"/>
          <p:cNvSpPr/>
          <p:nvPr/>
        </p:nvSpPr>
        <p:spPr>
          <a:xfrm>
            <a:off x="0" y="1155515"/>
            <a:ext cx="12192000" cy="28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400" b="1">
                <a:solidFill>
                  <a:srgbClr val="ED6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端到端自动驾驶闭环测试</a:t>
            </a:r>
            <a:endParaRPr lang="zh-CN" sz="5400" b="1">
              <a:solidFill>
                <a:srgbClr val="ED6C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600" b="1">
                <a:solidFill>
                  <a:srgbClr val="ED6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终期答辩</a:t>
            </a:r>
            <a:endParaRPr lang="zh-CN" sz="6600" b="1">
              <a:solidFill>
                <a:srgbClr val="ED6C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4853168" y="5477398"/>
            <a:ext cx="2485800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微软雅黑" panose="020B0503020204020204" charset="-122"/>
              <a:buNone/>
            </a:pPr>
            <a:r>
              <a:rPr 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2025.1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</a:t>
            </a:r>
            <a:r>
              <a:rPr 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.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19</a:t>
            </a:r>
            <a:endParaRPr lang="en-US" altLang="zh-CN" sz="1400" b="0" i="0" u="none" strike="noStrike" cap="none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561fdedf3_7_25"/>
          <p:cNvSpPr txBox="1"/>
          <p:nvPr/>
        </p:nvSpPr>
        <p:spPr>
          <a:xfrm>
            <a:off x="0" y="139065"/>
            <a:ext cx="300101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研究思路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与成果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107950" y="1078865"/>
            <a:ext cx="5252720" cy="491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Char char="l"/>
            </a:pP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概念层上：提出并系统讨论端到端自动驾驶模型的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Closed-loop Testability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，即模型是否具备在真实交互环境中被稳定、可复现评测的能力。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Char char="l"/>
            </a:pP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系统层上：在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Carla 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中构建了一个面向端到端模型的闭环测试原型系统，用于分析环境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交互、累积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误差等开环评测无法观察的现象。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Char char="l"/>
            </a:pP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实证层：通过对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ParkingE2E 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与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SparseDrive 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的对比实验，验证了即便是开环测试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中表现良好的模型，在缺乏闭环适配时也可能无法稳定运行。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Google Shape;82;p3"/>
          <p:cNvSpPr txBox="1"/>
          <p:nvPr/>
        </p:nvSpPr>
        <p:spPr>
          <a:xfrm>
            <a:off x="0" y="65913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辰韬资本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, </a:t>
            </a: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南京大学上海校友会自动驾驶分会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, </a:t>
            </a: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九章智驾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. </a:t>
            </a: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端到端自动驾驶行业研究报告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[R]. 2024.</a:t>
            </a:r>
            <a:endParaRPr lang="en-US" altLang="zh-CN" sz="1000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Mermaid Chart - Create complex, visual diagrams with text.-2025-12-24-1250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0670" y="1717675"/>
            <a:ext cx="6811645" cy="31788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0268092" name="Google Shape;77;p3"/>
          <p:cNvSpPr txBox="1"/>
          <p:nvPr/>
        </p:nvSpPr>
        <p:spPr bwMode="auto">
          <a:xfrm>
            <a:off x="107949" y="139065"/>
            <a:ext cx="284480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  <a:defRPr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研究进展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  <p:sp>
        <p:nvSpPr>
          <p:cNvPr id="948189883" name="Google Shape;78;p3"/>
          <p:cNvSpPr txBox="1"/>
          <p:nvPr/>
        </p:nvSpPr>
        <p:spPr bwMode="auto">
          <a:xfrm>
            <a:off x="107993" y="711750"/>
            <a:ext cx="8517067" cy="45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sz="2400" b="1" i="0" u="none" strike="noStrike" cap="none" spc="0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ParkingE2E：目标条件端到端泊车规划框架（图像到轨迹）</a:t>
            </a:r>
            <a:endParaRPr lang="zh-CN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40154826" name="Google Shape;79;p3"/>
          <p:cNvSpPr txBox="1"/>
          <p:nvPr/>
        </p:nvSpPr>
        <p:spPr bwMode="auto">
          <a:xfrm>
            <a:off x="107949" y="1173479"/>
            <a:ext cx="6126204" cy="305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defRPr/>
            </a:pPr>
          </a:p>
        </p:txBody>
      </p:sp>
      <p:sp>
        <p:nvSpPr>
          <p:cNvPr id="1171303964" name="Google Shape;82;p3"/>
          <p:cNvSpPr txBox="1"/>
          <p:nvPr/>
        </p:nvSpPr>
        <p:spPr bwMode="auto">
          <a:xfrm>
            <a:off x="635" y="66040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900">
                <a:solidFill>
                  <a:srgbClr val="000000"/>
                </a:solidFill>
              </a:rPr>
              <a:t>C. Li, Z. Ji, Z. Chen, T. Qin, and M. Yang, "ParkingE2E: Camera-based End-to-end Parking Network, from Images to Planning," arXiv:2408.02061, 2024.</a:t>
            </a:r>
            <a:endParaRPr lang="en-US" sz="1000">
              <a:solidFill>
                <a:schemeClr val="dk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pic>
        <p:nvPicPr>
          <p:cNvPr id="873837767" name="Picture 83" descr="ParkingE2E_Fig2_overview_diagramOnly2.png"/>
          <p:cNvPicPr>
            <a:picLocks noChangeAspect="1"/>
          </p:cNvPicPr>
          <p:nvPr/>
        </p:nvPicPr>
        <p:blipFill>
          <a:blip r:embed="rId1"/>
          <a:srcRect l="7981" t="23987" r="4373" b="5228"/>
          <a:stretch>
            <a:fillRect/>
          </a:stretch>
        </p:blipFill>
        <p:spPr bwMode="auto">
          <a:xfrm>
            <a:off x="720262" y="1169270"/>
            <a:ext cx="8706184" cy="2966399"/>
          </a:xfrm>
          <a:prstGeom prst="rect">
            <a:avLst/>
          </a:prstGeom>
        </p:spPr>
      </p:pic>
      <p:sp>
        <p:nvSpPr>
          <p:cNvPr id="1075958240" name="文本框 1075958239"/>
          <p:cNvSpPr txBox="1"/>
          <p:nvPr/>
        </p:nvSpPr>
        <p:spPr bwMode="auto">
          <a:xfrm>
            <a:off x="1037763" y="4294605"/>
            <a:ext cx="9749646" cy="173531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27660" indent="-327660">
              <a:buFont typeface="Arial" panose="020B0604020202020204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输入：</a:t>
            </a:r>
            <a:r>
              <a:rPr sz="26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多视角 RGB 图像 + 目标车位选择</a:t>
            </a:r>
            <a:endParaRPr sz="2600"/>
          </a:p>
          <a:p>
            <a:pPr marL="327660" indent="-327660">
              <a:buFont typeface="Arial" panose="020B0604020202020204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目标条件融合：</a:t>
            </a:r>
            <a:r>
              <a:rPr sz="26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视觉/目标双编码 → </a:t>
            </a:r>
            <a:r>
              <a:rPr sz="26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Target Query 注意力融合</a:t>
            </a:r>
            <a:r>
              <a:rPr sz="26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→ 联合表征</a:t>
            </a:r>
            <a:endParaRPr sz="2600"/>
          </a:p>
          <a:p>
            <a:pPr marL="327660" indent="-327660">
              <a:buFont typeface="Arial" panose="020B0604020202020204"/>
              <a:buChar char="•"/>
              <a:defRPr/>
            </a:pPr>
            <a:r>
              <a:rPr sz="26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输出：</a:t>
            </a:r>
            <a:r>
              <a:rPr sz="26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自回归生成 </a:t>
            </a:r>
            <a:r>
              <a:rPr sz="26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waypoint 轨迹序列</a:t>
            </a:r>
            <a:r>
              <a:rPr sz="26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→ 跟踪控制器执行</a:t>
            </a:r>
            <a:endParaRPr sz="2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7895945" name="Google Shape;77;p3"/>
          <p:cNvSpPr txBox="1"/>
          <p:nvPr/>
        </p:nvSpPr>
        <p:spPr bwMode="auto">
          <a:xfrm>
            <a:off x="107949" y="139065"/>
            <a:ext cx="284480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  <a:defRPr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研究进展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  <p:sp>
        <p:nvSpPr>
          <p:cNvPr id="1760363152" name="Google Shape;78;p3"/>
          <p:cNvSpPr txBox="1"/>
          <p:nvPr/>
        </p:nvSpPr>
        <p:spPr bwMode="auto">
          <a:xfrm>
            <a:off x="108628" y="644440"/>
            <a:ext cx="8361927" cy="64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algn="l">
              <a:lnSpc>
                <a:spcPts val="4320"/>
              </a:lnSpc>
              <a:defRPr/>
            </a:pPr>
            <a:r>
              <a:rPr lang="en-US" sz="2400" b="1" i="0" u="none" strike="noStrike" cap="none" spc="0">
                <a:solidFill>
                  <a:srgbClr val="ED6C00"/>
                </a:solidFill>
                <a:latin typeface="思源宋体 Bold"/>
                <a:ea typeface="思源宋体 Bold"/>
                <a:cs typeface="思源宋体 Bold"/>
              </a:rPr>
              <a:t>ParkingE2E：端到端关键部分</a:t>
            </a:r>
            <a:endParaRPr lang="zh-CN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08053750" name="Google Shape;79;p3"/>
          <p:cNvSpPr txBox="1"/>
          <p:nvPr/>
        </p:nvSpPr>
        <p:spPr bwMode="auto">
          <a:xfrm>
            <a:off x="107949" y="1173479"/>
            <a:ext cx="5892524" cy="305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defRPr/>
            </a:pPr>
          </a:p>
        </p:txBody>
      </p:sp>
      <p:sp>
        <p:nvSpPr>
          <p:cNvPr id="1341835185" name="Google Shape;82;p3"/>
          <p:cNvSpPr txBox="1"/>
          <p:nvPr/>
        </p:nvSpPr>
        <p:spPr bwMode="auto">
          <a:xfrm>
            <a:off x="635" y="66040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chemeClr val="dk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Y. Hu, J. Yang, L. Chen, K. Li, C. Sima, X. Zhu, et al., "Planning-oriented autonomous driving," in Proceedings of the IEEE/CVF Conference on Computer Vision and Pattern Recognition (CVPR), 2023, pp. 17853–17862.</a:t>
            </a:r>
            <a:endParaRPr lang="en-US" sz="1000">
              <a:solidFill>
                <a:schemeClr val="dk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47655502" name="文本框 47655501"/>
          <p:cNvSpPr txBox="1"/>
          <p:nvPr/>
        </p:nvSpPr>
        <p:spPr bwMode="auto">
          <a:xfrm>
            <a:off x="6969999" y="5146841"/>
            <a:ext cx="457421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 sz="1400"/>
          </a:p>
        </p:txBody>
      </p:sp>
      <p:sp>
        <p:nvSpPr>
          <p:cNvPr id="781448856" name="文本框 781448855"/>
          <p:cNvSpPr txBox="1"/>
          <p:nvPr/>
        </p:nvSpPr>
        <p:spPr bwMode="auto">
          <a:xfrm>
            <a:off x="202236" y="1671052"/>
            <a:ext cx="6055330" cy="27196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349885" indent="-349885">
              <a:buFont typeface="Arial" panose="020B0604020202020204"/>
              <a:buChar char="•"/>
              <a:defRPr/>
            </a:pPr>
            <a:r>
              <a:rPr sz="24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Encoders：</a:t>
            </a:r>
            <a:r>
              <a: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Camera → </a:t>
            </a:r>
            <a:r>
              <a:rPr sz="24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F_cam</a:t>
            </a:r>
            <a:r>
              <a: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；Target → </a:t>
            </a:r>
            <a:r>
              <a:rPr sz="24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F_tgt</a:t>
            </a:r>
            <a:endParaRPr sz="2400"/>
          </a:p>
          <a:p>
            <a:pPr marL="349885" indent="-349885">
              <a:buFont typeface="Arial" panose="020B0604020202020204"/>
              <a:buChar char="•"/>
              <a:defRPr/>
            </a:pPr>
            <a:r>
              <a:rPr sz="24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Target Query：</a:t>
            </a:r>
            <a:r>
              <a: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4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Q=F_tgt，K/V=F_cam</a:t>
            </a:r>
            <a:r>
              <a: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→ Cross-Attention 得 </a:t>
            </a:r>
            <a:r>
              <a:rPr sz="24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目标对齐融合特征 F_fuse</a:t>
            </a:r>
            <a:endParaRPr sz="2400"/>
          </a:p>
          <a:p>
            <a:pPr marL="349885" indent="-349885">
              <a:buFont typeface="Arial" panose="020B0604020202020204"/>
              <a:buChar char="•"/>
              <a:defRPr/>
            </a:pPr>
            <a:r>
              <a:rPr sz="24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Decoder：</a:t>
            </a:r>
            <a:r>
              <a: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基于 </a:t>
            </a:r>
            <a:r>
              <a:rPr sz="24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F_fuse</a:t>
            </a:r>
            <a:r>
              <a: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自回归生成 </a:t>
            </a:r>
            <a:r>
              <a:rPr sz="24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waypoint 序列</a:t>
            </a:r>
            <a:endParaRPr sz="2400"/>
          </a:p>
        </p:txBody>
      </p:sp>
      <p:pic>
        <p:nvPicPr>
          <p:cNvPr id="1355775444" name="图片 1355775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571107" y="743336"/>
            <a:ext cx="4819649" cy="2428875"/>
          </a:xfrm>
          <a:prstGeom prst="rect">
            <a:avLst/>
          </a:prstGeom>
        </p:spPr>
      </p:pic>
      <p:pic>
        <p:nvPicPr>
          <p:cNvPr id="1039846252" name="图片 10398462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68440" y="3638274"/>
            <a:ext cx="1992088" cy="2400190"/>
          </a:xfrm>
          <a:prstGeom prst="rect">
            <a:avLst/>
          </a:prstGeom>
        </p:spPr>
      </p:pic>
      <p:sp>
        <p:nvSpPr>
          <p:cNvPr id="1452856032" name="箭头: 右 1452856031"/>
          <p:cNvSpPr/>
          <p:nvPr/>
        </p:nvSpPr>
        <p:spPr bwMode="auto">
          <a:xfrm rot="5399977">
            <a:off x="8477497" y="2846240"/>
            <a:ext cx="1038506" cy="52071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7677109" name="Google Shape;77;p3"/>
          <p:cNvSpPr txBox="1"/>
          <p:nvPr/>
        </p:nvSpPr>
        <p:spPr bwMode="auto">
          <a:xfrm>
            <a:off x="107949" y="139064"/>
            <a:ext cx="2844798" cy="505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  <a:defRPr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研究进展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  <p:sp>
        <p:nvSpPr>
          <p:cNvPr id="1967466393" name="Google Shape;78;p3"/>
          <p:cNvSpPr txBox="1"/>
          <p:nvPr/>
        </p:nvSpPr>
        <p:spPr bwMode="auto">
          <a:xfrm>
            <a:off x="108628" y="644440"/>
            <a:ext cx="8378487" cy="64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algn="l">
              <a:lnSpc>
                <a:spcPts val="4320"/>
              </a:lnSpc>
              <a:defRPr/>
            </a:pPr>
            <a:r>
              <a:rPr lang="en-US" sz="2400" b="1" i="0" u="none" strike="noStrike" cap="none" spc="0">
                <a:solidFill>
                  <a:srgbClr val="ED6C00"/>
                </a:solidFill>
                <a:latin typeface="思源宋体 Bold"/>
                <a:ea typeface="思源宋体 Bold"/>
                <a:cs typeface="思源宋体 Bold"/>
              </a:rPr>
              <a:t>ParkingE2E：端到端模型的机制</a:t>
            </a:r>
            <a:endParaRPr lang="zh-CN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14317322" name="Google Shape;79;p3"/>
          <p:cNvSpPr txBox="1"/>
          <p:nvPr/>
        </p:nvSpPr>
        <p:spPr bwMode="auto">
          <a:xfrm>
            <a:off x="107949" y="1173479"/>
            <a:ext cx="5892524" cy="305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>
              <a:defRPr/>
            </a:pPr>
          </a:p>
        </p:txBody>
      </p:sp>
      <p:sp>
        <p:nvSpPr>
          <p:cNvPr id="704673159" name="Google Shape;82;p3"/>
          <p:cNvSpPr txBox="1"/>
          <p:nvPr/>
        </p:nvSpPr>
        <p:spPr bwMode="auto">
          <a:xfrm>
            <a:off x="634" y="6603999"/>
            <a:ext cx="12191364" cy="26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chemeClr val="dk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Y. Hu, J. Yang, L. Chen, K. Li, C. Sima, X. Zhu, et al., "Planning-oriented autonomous driving," in Proceedings of the IEEE/CVF Conference on Computer Vision and Pattern Recognition (CVPR), 2023, pp. 17853–17862.</a:t>
            </a:r>
            <a:endParaRPr lang="en-US" sz="1000">
              <a:solidFill>
                <a:schemeClr val="dk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2019097195" name="文本框 2019097194"/>
          <p:cNvSpPr txBox="1"/>
          <p:nvPr/>
        </p:nvSpPr>
        <p:spPr bwMode="auto">
          <a:xfrm>
            <a:off x="6969999" y="5146841"/>
            <a:ext cx="457421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 sz="1400"/>
          </a:p>
        </p:txBody>
      </p:sp>
      <p:sp>
        <p:nvSpPr>
          <p:cNvPr id="701407148" name="文本框 701407147"/>
          <p:cNvSpPr txBox="1"/>
          <p:nvPr/>
        </p:nvSpPr>
        <p:spPr bwMode="auto">
          <a:xfrm>
            <a:off x="202236" y="1671052"/>
            <a:ext cx="5811198" cy="23572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8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Offline 训练数据</a:t>
            </a:r>
            <a:r>
              <a:rPr sz="18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：Dataset 提供 </a:t>
            </a:r>
            <a:r>
              <a:rPr sz="1800" b="0" i="0" u="none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rPr>
              <a:t>(ot, g, τ)</a:t>
            </a:r>
            <a:r>
              <a:rPr sz="18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（观测+目标+专家轨迹）</a:t>
            </a:r>
            <a:endParaRPr sz="1800"/>
          </a:p>
          <a:p>
            <a:pPr>
              <a:defRPr/>
            </a:pPr>
            <a:r>
              <a:rPr sz="18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端到端主干 </a:t>
            </a:r>
            <a:r>
              <a:rPr sz="1800" b="0" i="0" u="none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rPr>
              <a:t>fθ</a:t>
            </a:r>
            <a:r>
              <a:rPr sz="18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：Encoders → Target Query → Trajectory Decoder，前向得到预测轨迹 </a:t>
            </a:r>
            <a:r>
              <a:rPr sz="1800" b="0" i="0" u="none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rPr>
              <a:t>τ^</a:t>
            </a:r>
            <a:r>
              <a:rPr sz="18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（waypoints）</a:t>
            </a:r>
            <a:endParaRPr sz="1800"/>
          </a:p>
          <a:p>
            <a:pPr>
              <a:defRPr/>
            </a:pPr>
            <a:r>
              <a:rPr sz="18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模仿学习目标</a:t>
            </a:r>
            <a:r>
              <a:rPr sz="18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：Imitation Loss </a:t>
            </a:r>
            <a:r>
              <a:rPr sz="1800" b="0" i="0" u="none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rPr>
              <a:t>L(τ^,τ)</a:t>
            </a:r>
            <a:r>
              <a:rPr sz="18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，误差从输出端</a:t>
            </a:r>
            <a:r>
              <a:rPr sz="18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反向传播</a:t>
            </a:r>
            <a:r>
              <a:rPr sz="18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，统一更新 </a:t>
            </a:r>
            <a:endParaRPr sz="1800"/>
          </a:p>
          <a:p>
            <a:pPr>
              <a:defRPr/>
            </a:pPr>
            <a:r>
              <a:rPr sz="1800" b="1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Online 推理</a:t>
            </a:r>
            <a:r>
              <a:rPr sz="18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：实时输入 </a:t>
            </a:r>
            <a:r>
              <a:rPr sz="1800" b="0" i="0" u="none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rPr>
              <a:t>(ot, g)</a:t>
            </a:r>
            <a:r>
              <a:rPr sz="18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，用同一网络（冻结权重）直接输出 </a:t>
            </a:r>
            <a:r>
              <a:rPr sz="1800" b="0" i="0" u="none">
                <a:solidFill>
                  <a:srgbClr val="000000"/>
                </a:solidFill>
                <a:latin typeface="Liberation Sans"/>
                <a:ea typeface="Liberation Sans"/>
                <a:cs typeface="Liberation Sans"/>
              </a:rPr>
              <a:t>τ^</a:t>
            </a:r>
            <a:r>
              <a:rPr sz="18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供控制器跟踪执行</a:t>
            </a:r>
            <a:endParaRPr sz="1800"/>
          </a:p>
        </p:txBody>
      </p:sp>
      <p:pic>
        <p:nvPicPr>
          <p:cNvPr id="795034414" name="图片 7950344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096317" y="1554078"/>
            <a:ext cx="5961340" cy="34256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3156924" name="Google Shape;77;p3"/>
          <p:cNvSpPr txBox="1"/>
          <p:nvPr/>
        </p:nvSpPr>
        <p:spPr bwMode="auto">
          <a:xfrm>
            <a:off x="107949" y="139065"/>
            <a:ext cx="284480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  <a:defRPr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研究进展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  <p:sp>
        <p:nvSpPr>
          <p:cNvPr id="1157497256" name="Google Shape;78;p3"/>
          <p:cNvSpPr txBox="1"/>
          <p:nvPr/>
        </p:nvSpPr>
        <p:spPr bwMode="auto">
          <a:xfrm>
            <a:off x="108628" y="644440"/>
            <a:ext cx="5320702" cy="64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lnSpc>
                <a:spcPts val="4320"/>
              </a:lnSpc>
              <a:defRPr/>
            </a:pPr>
            <a:r>
              <a:rPr lang="en-US" sz="2400" b="1" i="0" u="none" strike="noStrike" cap="none" spc="0">
                <a:solidFill>
                  <a:srgbClr val="ED6C00"/>
                </a:solidFill>
                <a:latin typeface="思源宋体 Bold"/>
                <a:ea typeface="思源宋体 Bold"/>
                <a:cs typeface="思源宋体 Bold"/>
              </a:rPr>
              <a:t>ParkingE2E：开环评测结果</a:t>
            </a:r>
            <a:endParaRPr lang="zh-CN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49299996" name="Google Shape;82;p3"/>
          <p:cNvSpPr txBox="1"/>
          <p:nvPr/>
        </p:nvSpPr>
        <p:spPr bwMode="auto">
          <a:xfrm>
            <a:off x="635" y="66040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chemeClr val="dk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Y. Hu, J. Yang, L. Chen, K. Li, C. Sima, X. Zhu, et al., "Planning-oriented autonomous driving," in Proceedings of the IEEE/CVF Conference on Computer Vision and Pattern Recognition (CVPR), 2023, pp. 17853–17862.</a:t>
            </a:r>
            <a:endParaRPr lang="en-US" sz="1000">
              <a:solidFill>
                <a:schemeClr val="dk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pic>
        <p:nvPicPr>
          <p:cNvPr id="212919876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831839" y="3951604"/>
            <a:ext cx="4909820" cy="944245"/>
          </a:xfrm>
          <a:prstGeom prst="rect">
            <a:avLst/>
          </a:prstGeom>
        </p:spPr>
      </p:pic>
      <p:sp>
        <p:nvSpPr>
          <p:cNvPr id="1998017756" name="Google Shape;79;p3"/>
          <p:cNvSpPr txBox="1"/>
          <p:nvPr/>
        </p:nvSpPr>
        <p:spPr bwMode="auto">
          <a:xfrm>
            <a:off x="107949" y="1231264"/>
            <a:ext cx="4122810" cy="3483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27660" indent="-327660" algn="l">
              <a:buFont typeface="Arial" panose="020B0604020202020204"/>
              <a:buChar char="•"/>
              <a:defRPr/>
            </a:pPr>
            <a:r>
              <a:rPr lang="zh-CN" sz="2200" b="0" i="0" u="none" strike="noStrike" cap="none" spc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Open-loop评测：不执行控制、不反馈更新观测；仅比较预测轨迹与专家轨迹的几何一致性。</a:t>
            </a:r>
            <a:endParaRPr sz="2200" b="0" i="0" u="none" strike="noStrike" cap="none" spc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327660" indent="-327660" algn="l">
              <a:lnSpc>
                <a:spcPts val="2675"/>
              </a:lnSpc>
              <a:buFont typeface="Arial" panose="020B0604020202020204"/>
              <a:buChar char="•"/>
              <a:defRPr/>
            </a:pPr>
            <a:r>
              <a:rPr lang="zh-CN" sz="2200" b="0" i="0" u="none" strike="noStrike" cap="none" spc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结果：如表所示，Ours在L2/ Hausdorff / Fourier 三项指标上均优于 Transformer baseline，表明模型在静态条件下具有更高的轨迹拟合保真度。</a:t>
            </a:r>
            <a:endParaRPr sz="2200"/>
          </a:p>
        </p:txBody>
      </p:sp>
      <p:sp>
        <p:nvSpPr>
          <p:cNvPr id="481892431" name="Google Shape;92;g3a2a66d6910_1_95"/>
          <p:cNvSpPr txBox="1"/>
          <p:nvPr/>
        </p:nvSpPr>
        <p:spPr bwMode="auto">
          <a:xfrm>
            <a:off x="5746114" y="3473132"/>
            <a:ext cx="4995545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ParkingE2E</a:t>
            </a:r>
            <a:r>
              <a:rPr lang="zh-CN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在开环测试中的测试结果</a:t>
            </a:r>
            <a:endParaRPr lang="zh-CN"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254053180" name="图片 12540531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6449" y="1028700"/>
            <a:ext cx="4800600" cy="16382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4588753" name="Google Shape;77;p3"/>
          <p:cNvSpPr txBox="1"/>
          <p:nvPr/>
        </p:nvSpPr>
        <p:spPr bwMode="auto">
          <a:xfrm>
            <a:off x="107949" y="139065"/>
            <a:ext cx="284480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  <a:defRPr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研究进展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  <p:sp>
        <p:nvSpPr>
          <p:cNvPr id="1439738160" name="Google Shape;78;p3"/>
          <p:cNvSpPr txBox="1"/>
          <p:nvPr/>
        </p:nvSpPr>
        <p:spPr bwMode="auto">
          <a:xfrm>
            <a:off x="3129324" y="69766"/>
            <a:ext cx="5320343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lnSpc>
                <a:spcPts val="4320"/>
              </a:lnSpc>
              <a:defRPr/>
            </a:pPr>
            <a:r>
              <a:rPr lang="en-US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</a:t>
            </a:r>
            <a:r>
              <a:rPr lang="en-US" sz="2400" b="1">
                <a:solidFill>
                  <a:srgbClr val="ED6C00"/>
                </a:solidFill>
                <a:latin typeface="思源宋体 Bold"/>
                <a:ea typeface="思源宋体 Bold"/>
                <a:cs typeface="思源宋体 Bold"/>
              </a:rPr>
              <a:t>arkingE2E闭环测试场景</a:t>
            </a:r>
            <a:endParaRPr lang="zh-CN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02096339" name="Google Shape;79;p3"/>
          <p:cNvSpPr txBox="1"/>
          <p:nvPr/>
        </p:nvSpPr>
        <p:spPr bwMode="auto">
          <a:xfrm>
            <a:off x="361314" y="761999"/>
            <a:ext cx="11602304" cy="1134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defRPr/>
            </a:pPr>
            <a:r>
              <a:rPr sz="22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平台：CARLA 仿真平台</a:t>
            </a:r>
            <a:endParaRPr sz="22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>
              <a:defRPr/>
            </a:pPr>
            <a:r>
              <a:rPr sz="22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场景来源：复现南科大地下车库倒车入库场景</a:t>
            </a:r>
            <a:endParaRPr sz="22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>
              <a:defRPr/>
            </a:pPr>
            <a:r>
              <a:rPr sz="22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目的：评估 ParkingE2E 在闭环测试下的稳定性与安全性</a:t>
            </a:r>
            <a:endParaRPr sz="2200"/>
          </a:p>
        </p:txBody>
      </p:sp>
      <p:sp>
        <p:nvSpPr>
          <p:cNvPr id="1917407659" name="Google Shape;82;p3"/>
          <p:cNvSpPr txBox="1"/>
          <p:nvPr/>
        </p:nvSpPr>
        <p:spPr bwMode="auto">
          <a:xfrm>
            <a:off x="635" y="66040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chemeClr val="dk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Y. Hu, J. Yang, L. Chen, K. Li, C. Sima, X. Zhu, et al., "Planning-oriented autonomous driving," in Proceedings of the IEEE/CVF Conference on Computer Vision and Pattern Recognition (CVPR), 2023, pp. 17853–17862.</a:t>
            </a:r>
            <a:endParaRPr lang="en-US" sz="1000">
              <a:solidFill>
                <a:schemeClr val="dk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893748092" name="TextBox 19"/>
          <p:cNvSpPr txBox="1"/>
          <p:nvPr/>
        </p:nvSpPr>
        <p:spPr bwMode="auto">
          <a:xfrm>
            <a:off x="361315" y="3027045"/>
            <a:ext cx="4334510" cy="14046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457200" algn="l">
              <a:lnSpc>
                <a:spcPts val="5400"/>
              </a:lnSpc>
              <a:spcBef>
                <a:spcPts val="0"/>
              </a:spcBef>
              <a:defRPr/>
            </a:pPr>
            <a:endParaRPr lang="zh-CN" sz="1900">
              <a:solidFill>
                <a:srgbClr val="000000"/>
              </a:solidFill>
              <a:latin typeface="Arial" panose="020B0604020202020204"/>
              <a:ea typeface="宋体" panose="02010600030101010101" pitchFamily="2" charset="-122"/>
              <a:cs typeface="Arial" panose="020B0604020202020204"/>
            </a:endParaRPr>
          </a:p>
        </p:txBody>
      </p:sp>
      <p:pic>
        <p:nvPicPr>
          <p:cNvPr id="1682741258" name="录屏 2025年12月24日 21时43分11秒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 bwMode="auto">
          <a:xfrm>
            <a:off x="5510529" y="2129154"/>
            <a:ext cx="6563995" cy="4398010"/>
          </a:xfrm>
          <a:prstGeom prst="rect">
            <a:avLst/>
          </a:prstGeom>
        </p:spPr>
      </p:pic>
      <p:graphicFrame>
        <p:nvGraphicFramePr>
          <p:cNvPr id="1674875677" name="表格 1674875676"/>
          <p:cNvGraphicFramePr/>
          <p:nvPr/>
        </p:nvGraphicFramePr>
        <p:xfrm>
          <a:off x="361313" y="2211295"/>
          <a:ext cx="4791464" cy="1847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5732"/>
                <a:gridCol w="2395732"/>
              </a:tblGrid>
              <a:tr h="4627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问题</a:t>
                      </a:r>
                      <a:endParaRPr lang="en-US" sz="1400" b="1" i="0" u="none" strike="noStrike" cap="none" spc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具体现象（基于视频)</a:t>
                      </a:r>
                      <a:endParaRPr lang="en-US" sz="1400" b="1" i="0" u="none" strike="noStrike" cap="none" spc="0">
                        <a:solidFill>
                          <a:schemeClr val="tx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/>
                </a:tc>
              </a:tr>
              <a:tr h="71897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400" b="0" i="0" u="none" strike="noStrike" cap="none" spc="0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边界约束违反</a:t>
                      </a:r>
                      <a:endParaRPr lang="en-US" sz="1400" b="0" i="0" u="none" strike="noStrike" cap="none" spc="0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400" b="0" i="0" u="none" strike="noStrike" cap="none" spc="0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倒车入库过程中车辆轨迹持续贴近并压到车位边线</a:t>
                      </a:r>
                      <a:endParaRPr lang="en-US" sz="1400" b="0" i="0" u="none" strike="noStrike" cap="none" spc="0">
                        <a:solidFill>
                          <a:schemeClr val="dk1"/>
                        </a:solidFill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/>
                </a:tc>
              </a:tr>
              <a:tr h="66571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400" b="0" i="0" u="none" strike="noStrike" cap="none" spc="0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后向碰撞</a:t>
                      </a:r>
                      <a:endParaRPr lang="en-US" sz="1400" b="0" i="0" u="none" strike="noStrike" cap="none" spc="0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400" b="0" i="0" u="none" strike="noStrike" cap="none" spc="0">
                          <a:solidFill>
                            <a:schemeClr val="dk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倒避障响应滞后，导致车尾与后方障碍物发生碰撞。</a:t>
                      </a:r>
                      <a:endParaRPr lang="en-US" sz="1400" b="0" i="0" u="none" strike="noStrike" cap="none" spc="0">
                        <a:solidFill>
                          <a:schemeClr val="dk1"/>
                        </a:solidFill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67591" y="4123888"/>
            <a:ext cx="4228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闭环测试中观察到的典型失效模式</a:t>
            </a:r>
            <a:endParaRPr lang="zh-CN" altLang="en-US" b="1" dirty="0"/>
          </a:p>
        </p:txBody>
      </p:sp>
      <p:pic>
        <p:nvPicPr>
          <p:cNvPr id="4" name="图片 3" descr="表格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45" y="4431665"/>
            <a:ext cx="4927032" cy="17140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1313" y="5953991"/>
            <a:ext cx="4927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统计结果表明，尽管 </a:t>
            </a:r>
            <a:r>
              <a:rPr lang="en-US" altLang="zh-CN" b="1" dirty="0"/>
              <a:t>ParkingE2E </a:t>
            </a:r>
            <a:r>
              <a:rPr lang="zh-CN" altLang="en-US" b="1" dirty="0"/>
              <a:t>在大多数测试中能够完成泊车任务，但仍存在不可忽略的边界约束违反与碰撞风险。</a:t>
            </a:r>
            <a:endParaRPr lang="zh-CN" altLang="en-US" b="1" dirty="0"/>
          </a:p>
          <a:p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68274125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682741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682741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274125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4769662" name="Google Shape;77;p3"/>
          <p:cNvSpPr txBox="1"/>
          <p:nvPr/>
        </p:nvSpPr>
        <p:spPr bwMode="auto">
          <a:xfrm>
            <a:off x="107949" y="139065"/>
            <a:ext cx="284480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  <a:defRPr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研究进展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  <p:sp>
        <p:nvSpPr>
          <p:cNvPr id="1493856298" name="Google Shape;78;p3"/>
          <p:cNvSpPr txBox="1"/>
          <p:nvPr/>
        </p:nvSpPr>
        <p:spPr bwMode="auto">
          <a:xfrm>
            <a:off x="107993" y="644441"/>
            <a:ext cx="5320343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lnSpc>
                <a:spcPts val="4320"/>
              </a:lnSpc>
              <a:defRPr/>
            </a:pPr>
            <a:r>
              <a:rPr lang="en-US" sz="2400" b="1" dirty="0">
                <a:solidFill>
                  <a:srgbClr val="ED6C00"/>
                </a:solidFill>
                <a:latin typeface="思源宋体 Bold"/>
                <a:ea typeface="思源宋体 Bold"/>
                <a:cs typeface="思源宋体 Bold"/>
              </a:rPr>
              <a:t>ParkingE2E 的</a:t>
            </a:r>
            <a:r>
              <a:rPr lang="zh-CN" altLang="en-US" sz="2400" b="1" dirty="0">
                <a:solidFill>
                  <a:srgbClr val="ED6C00"/>
                </a:solidFill>
                <a:latin typeface="思源宋体 Bold"/>
                <a:ea typeface="思源宋体 Bold"/>
                <a:cs typeface="思源宋体 Bold"/>
              </a:rPr>
              <a:t>开环和闭环对比</a:t>
            </a:r>
            <a:endParaRPr lang="zh-CN" sz="2400" b="1" dirty="0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3266026" name="Google Shape;82;p3"/>
          <p:cNvSpPr txBox="1"/>
          <p:nvPr/>
        </p:nvSpPr>
        <p:spPr bwMode="auto">
          <a:xfrm>
            <a:off x="635" y="66040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chemeClr val="dk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Y. Hu, J. Yang, L. Chen, K. Li, C. Sima, X. Zhu, et al., "Planning-oriented autonomous driving," in Proceedings of the IEEE/CVF Conference on Computer Vision and Pattern Recognition (CVPR), 2023, pp. 17853–17862.</a:t>
            </a:r>
            <a:endParaRPr lang="en-US" sz="1000">
              <a:solidFill>
                <a:schemeClr val="dk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pic>
        <p:nvPicPr>
          <p:cNvPr id="7" name="图片 6" descr="手机屏幕截图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133" y="1288331"/>
            <a:ext cx="9669224" cy="417253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2595" y="5581449"/>
            <a:ext cx="72476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总结：相比开环评测，闭环评测能够刻画模型在真实执行过程中的动态行为与安全表现，更贴近现实情况部署需求。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4769662" name="Google Shape;77;p3"/>
          <p:cNvSpPr txBox="1"/>
          <p:nvPr/>
        </p:nvSpPr>
        <p:spPr bwMode="auto">
          <a:xfrm>
            <a:off x="107949" y="139065"/>
            <a:ext cx="284480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  <a:defRPr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研究进展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  <p:sp>
        <p:nvSpPr>
          <p:cNvPr id="1493856298" name="Google Shape;78;p3"/>
          <p:cNvSpPr txBox="1"/>
          <p:nvPr/>
        </p:nvSpPr>
        <p:spPr bwMode="auto">
          <a:xfrm>
            <a:off x="107993" y="644441"/>
            <a:ext cx="5320343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lnSpc>
                <a:spcPts val="4320"/>
              </a:lnSpc>
              <a:defRPr/>
            </a:pPr>
            <a:r>
              <a:rPr lang="en-US" sz="2400" b="1" dirty="0">
                <a:solidFill>
                  <a:srgbClr val="ED6C00"/>
                </a:solidFill>
                <a:latin typeface="思源宋体 Bold"/>
                <a:ea typeface="思源宋体 Bold"/>
                <a:cs typeface="思源宋体 Bold"/>
              </a:rPr>
              <a:t>ParkingE2E </a:t>
            </a:r>
            <a:r>
              <a:rPr lang="en-US" sz="2400" b="1" dirty="0" err="1">
                <a:solidFill>
                  <a:srgbClr val="ED6C00"/>
                </a:solidFill>
                <a:latin typeface="思源宋体 Bold"/>
                <a:ea typeface="思源宋体 Bold"/>
                <a:cs typeface="思源宋体 Bold"/>
              </a:rPr>
              <a:t>的闭环</a:t>
            </a:r>
            <a:r>
              <a:rPr lang="zh-CN" altLang="en-US" sz="2400" b="1" dirty="0">
                <a:solidFill>
                  <a:srgbClr val="ED6C00"/>
                </a:solidFill>
                <a:latin typeface="思源宋体 Bold"/>
                <a:ea typeface="思源宋体 Bold"/>
                <a:cs typeface="思源宋体 Bold"/>
              </a:rPr>
              <a:t>测试优势</a:t>
            </a:r>
            <a:endParaRPr lang="zh-CN" sz="2400" b="1" dirty="0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3266026" name="Google Shape;82;p3"/>
          <p:cNvSpPr txBox="1"/>
          <p:nvPr/>
        </p:nvSpPr>
        <p:spPr bwMode="auto">
          <a:xfrm>
            <a:off x="635" y="66040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chemeClr val="dk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Y. Hu, J. Yang, L. Chen, K. Li, C. Sima, X. Zhu, et al., "Planning-oriented autonomous driving," in Proceedings of the IEEE/CVF Conference on Computer Vision and Pattern Recognition (CVPR), 2023, pp. 17853–17862.</a:t>
            </a:r>
            <a:endParaRPr lang="en-US" sz="1000">
              <a:solidFill>
                <a:schemeClr val="dk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885230660" name="Freeform 14"/>
          <p:cNvSpPr/>
          <p:nvPr/>
        </p:nvSpPr>
        <p:spPr bwMode="auto">
          <a:xfrm>
            <a:off x="5784908" y="1432242"/>
            <a:ext cx="6094730" cy="3993515"/>
          </a:xfrm>
          <a:custGeom>
            <a:avLst/>
            <a:gdLst/>
            <a:ahLst/>
            <a:cxnLst/>
            <a:rect l="l" t="t" r="r" b="b"/>
            <a:pathLst>
              <a:path w="8743570" h="5825403" extrusionOk="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文本框 6"/>
          <p:cNvSpPr txBox="1"/>
          <p:nvPr/>
        </p:nvSpPr>
        <p:spPr>
          <a:xfrm>
            <a:off x="312362" y="1668026"/>
            <a:ext cx="47922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动态稳定性评估：评估长时程执行中的误差累积、状态漂移与控制振荡等动态行为。</a:t>
            </a:r>
            <a:endParaRPr lang="zh-CN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真实交互性：包含“推理—执行—反馈”，模型输出会改变后续状态与观测，更贴近部署。</a:t>
            </a:r>
            <a:endParaRPr lang="zh-CN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安全性与约束可检验：可直接观测/量化压线（边界约束违反）、碰撞与最小安全距离等安全结果。</a:t>
            </a:r>
            <a:endParaRPr lang="zh-CN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系统级端到端验证：覆盖感知–规划–控制全链路，验证频率、噪声/延迟与控制接口等工程鲁棒性。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6178564" name="Google Shape;155;g3a2a66d6910_1_35"/>
          <p:cNvSpPr txBox="1"/>
          <p:nvPr/>
        </p:nvSpPr>
        <p:spPr bwMode="auto">
          <a:xfrm>
            <a:off x="215896" y="147879"/>
            <a:ext cx="2175119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  <a:defRPr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</a:rPr>
              <a:t>研究成果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</a:endParaRPr>
          </a:p>
        </p:txBody>
      </p:sp>
      <p:sp>
        <p:nvSpPr>
          <p:cNvPr id="1177540148" name="Google Shape;156;g3a2a66d6910_1_35"/>
          <p:cNvSpPr txBox="1"/>
          <p:nvPr/>
        </p:nvSpPr>
        <p:spPr bwMode="auto">
          <a:xfrm>
            <a:off x="107997" y="938091"/>
            <a:ext cx="5928417" cy="45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C00"/>
              </a:buClr>
              <a:buSzPts val="2400"/>
              <a:buFont typeface="宋体" panose="02010600030101010101" pitchFamily="2" charset="-122"/>
              <a:buNone/>
              <a:defRPr/>
            </a:pPr>
            <a:endParaRPr lang="zh-CN" sz="2400" b="1" i="0" u="none" strike="noStrike" cap="none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87899834" name="Google Shape;157;g3a2a66d6910_1_35"/>
          <p:cNvGrpSpPr/>
          <p:nvPr/>
        </p:nvGrpSpPr>
        <p:grpSpPr bwMode="auto">
          <a:xfrm>
            <a:off x="5031752" y="2145078"/>
            <a:ext cx="2778124" cy="2357666"/>
            <a:chOff x="2558793" y="2266275"/>
            <a:chExt cx="1805735" cy="2357666"/>
          </a:xfrm>
        </p:grpSpPr>
        <p:sp>
          <p:nvSpPr>
            <p:cNvPr id="1491648011" name="Google Shape;158;g3a2a66d6910_1_35"/>
            <p:cNvSpPr/>
            <p:nvPr/>
          </p:nvSpPr>
          <p:spPr bwMode="auto">
            <a:xfrm>
              <a:off x="2564528" y="3543941"/>
              <a:ext cx="1800000" cy="1080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45699" rIns="91423" bIns="45699" anchor="ctr" anchorCtr="0">
              <a:noAutofit/>
            </a:bodyPr>
            <a:lstStyle/>
            <a:p>
              <a:pPr>
                <a:defRPr/>
              </a:pPr>
              <a:r>
                <a:rPr lang="zh-CN" altLang="en-US" dirty="0"/>
                <a:t>② </a:t>
              </a:r>
              <a:r>
                <a:rPr lang="zh-CN" altLang="en-US" b="1" dirty="0"/>
                <a:t>地下车库低照度与低纹理</a:t>
              </a:r>
              <a:br>
                <a:rPr lang="zh-CN" altLang="en-US" dirty="0"/>
              </a:br>
              <a:r>
                <a:rPr lang="zh-CN" altLang="en-US" dirty="0"/>
                <a:t>低照度、反光与纹理稀缺导致特征退化，障碍物</a:t>
              </a:r>
              <a:r>
                <a:rPr lang="en-US" altLang="zh-CN" dirty="0"/>
                <a:t>/</a:t>
              </a:r>
              <a:r>
                <a:rPr lang="zh-CN" altLang="en-US" dirty="0"/>
                <a:t>边线可见性下降，出现风险评估偏差（漏检</a:t>
              </a:r>
              <a:r>
                <a:rPr lang="en-US" altLang="zh-CN" dirty="0"/>
                <a:t>/</a:t>
              </a:r>
              <a:r>
                <a:rPr lang="zh-CN" altLang="en-US" dirty="0"/>
                <a:t>误判），增加碰撞风险。</a:t>
              </a:r>
              <a:endParaRPr dirty="0"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86324431" name="Google Shape;159;g3a2a66d6910_1_35"/>
            <p:cNvSpPr/>
            <p:nvPr/>
          </p:nvSpPr>
          <p:spPr bwMode="auto">
            <a:xfrm>
              <a:off x="2558793" y="2266275"/>
              <a:ext cx="1800000" cy="1080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45699" rIns="91423" bIns="45699" anchor="ctr" anchorCtr="0">
              <a:noAutofit/>
            </a:bodyPr>
            <a:lstStyle/>
            <a:p>
              <a:pPr>
                <a:defRPr/>
              </a:pPr>
              <a:r>
                <a:rPr lang="zh-CN" altLang="en-US" dirty="0"/>
                <a:t>① </a:t>
              </a:r>
              <a:r>
                <a:rPr lang="zh-CN" altLang="en-US" b="1" dirty="0"/>
                <a:t>视角遮挡与标定偏差</a:t>
              </a:r>
              <a:br>
                <a:rPr lang="zh-CN" altLang="en-US" dirty="0"/>
              </a:br>
              <a:r>
                <a:rPr lang="zh-CN" altLang="en-US" dirty="0"/>
                <a:t>相机视角</a:t>
              </a:r>
              <a:r>
                <a:rPr lang="en-US" altLang="zh-CN" dirty="0"/>
                <a:t>/</a:t>
              </a:r>
              <a:r>
                <a:rPr lang="zh-CN" altLang="en-US" dirty="0"/>
                <a:t>安装位置与遮挡导致输入分布偏移，出现目标车位</a:t>
              </a:r>
              <a:r>
                <a:rPr lang="en-US" altLang="zh-CN" dirty="0"/>
                <a:t>/</a:t>
              </a:r>
              <a:r>
                <a:rPr lang="zh-CN" altLang="en-US" dirty="0"/>
                <a:t>边界识别不稳定，触发轨迹贴边或压线。</a:t>
              </a:r>
              <a:endParaRPr dirty="0">
                <a:latin typeface="Times New Roman Regular"/>
                <a:cs typeface="Times New Roman Regular"/>
              </a:endParaRPr>
            </a:p>
          </p:txBody>
        </p:sp>
      </p:grpSp>
      <p:grpSp>
        <p:nvGrpSpPr>
          <p:cNvPr id="2087704838" name="Google Shape;160;g3a2a66d6910_1_35"/>
          <p:cNvGrpSpPr/>
          <p:nvPr/>
        </p:nvGrpSpPr>
        <p:grpSpPr bwMode="auto">
          <a:xfrm>
            <a:off x="627694" y="1538449"/>
            <a:ext cx="3453373" cy="2923637"/>
            <a:chOff x="180483" y="1692028"/>
            <a:chExt cx="2167299" cy="2923637"/>
          </a:xfrm>
        </p:grpSpPr>
        <p:sp>
          <p:nvSpPr>
            <p:cNvPr id="167761790" name="Google Shape;161;g3a2a66d6910_1_35"/>
            <p:cNvSpPr/>
            <p:nvPr/>
          </p:nvSpPr>
          <p:spPr bwMode="auto">
            <a:xfrm>
              <a:off x="185193" y="1692028"/>
              <a:ext cx="2160000" cy="475200"/>
            </a:xfrm>
            <a:prstGeom prst="roundRect">
              <a:avLst>
                <a:gd name="adj" fmla="val 16667"/>
              </a:avLst>
            </a:prstGeom>
            <a:solidFill>
              <a:srgbClr val="FCDDC3"/>
            </a:solidFill>
            <a:ln>
              <a:noFill/>
            </a:ln>
          </p:spPr>
          <p:txBody>
            <a:bodyPr spcFirstLastPara="1" wrap="square" lIns="91423" tIns="45699" rIns="91423" bIns="45699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宋体" panose="02010600030101010101" pitchFamily="2" charset="-122"/>
                <a:buNone/>
                <a:defRPr/>
              </a:pPr>
              <a:r>
                <a:rPr lang="zh-CN" sz="1800" b="0" i="0" u="none" strike="noStrike" cap="none" spc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开环表现</a:t>
              </a:r>
              <a:endParaRPr 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113193474" name="Google Shape;162;g3a2a66d6910_1_35"/>
            <p:cNvSpPr/>
            <p:nvPr/>
          </p:nvSpPr>
          <p:spPr bwMode="auto">
            <a:xfrm>
              <a:off x="180483" y="2329428"/>
              <a:ext cx="2160000" cy="1080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45699" rIns="91423" bIns="45699" anchor="ctr" anchorCtr="0">
              <a:noAutofit/>
            </a:bodyPr>
            <a:lstStyle/>
            <a:p>
              <a:pPr>
                <a:defRPr/>
              </a:pPr>
              <a:r>
                <a:rPr lang="zh-CN" altLang="en-US" dirty="0"/>
                <a:t>① </a:t>
              </a:r>
              <a:r>
                <a:rPr lang="zh-CN" altLang="en-US" b="1" dirty="0"/>
                <a:t>开环指标稳定</a:t>
              </a:r>
              <a:br>
                <a:rPr lang="en-US" altLang="zh-CN" dirty="0"/>
              </a:br>
              <a:r>
                <a:rPr lang="zh-CN" altLang="en-US" dirty="0"/>
                <a:t>在 </a:t>
              </a:r>
              <a:r>
                <a:rPr lang="en-US" altLang="zh-CN" dirty="0"/>
                <a:t>log-replay / open-loop </a:t>
              </a:r>
              <a:r>
                <a:rPr lang="zh-CN" altLang="en-US" dirty="0"/>
                <a:t>评测中，轨迹误差指标保持稳定且整体较低，表明模型对专家轨迹具有较高拟合保真度。</a:t>
              </a:r>
              <a:endParaRPr sz="1200" b="0" i="0" u="none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361305370" name="Google Shape;163;g3a2a66d6910_1_35"/>
            <p:cNvSpPr/>
            <p:nvPr/>
          </p:nvSpPr>
          <p:spPr bwMode="auto">
            <a:xfrm>
              <a:off x="187782" y="3616366"/>
              <a:ext cx="2160000" cy="999299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3" tIns="45699" rIns="91423" bIns="45699" anchor="ctr" anchorCtr="0">
              <a:noAutofit/>
            </a:bodyPr>
            <a:lstStyle/>
            <a:p>
              <a:pPr>
                <a:defRPr/>
              </a:pPr>
              <a:r>
                <a:rPr lang="zh-CN" altLang="en-US" dirty="0"/>
                <a:t>② </a:t>
              </a:r>
              <a:r>
                <a:rPr lang="zh-CN" altLang="en-US" b="1" dirty="0"/>
                <a:t>短时规划平滑</a:t>
              </a:r>
              <a:br>
                <a:rPr lang="zh-CN" altLang="en-US" dirty="0"/>
              </a:br>
              <a:r>
                <a:rPr lang="zh-CN" altLang="en-US" dirty="0"/>
                <a:t>模型输出轨迹连续性良好，短时滚动预测下误差不易发散，体现出较好的局部稳定性。</a:t>
              </a:r>
              <a:endParaRPr lang="zh-CN" dirty="0">
                <a:latin typeface="Times New Roman Regular"/>
                <a:cs typeface="Times New Roman Regular"/>
              </a:endParaRPr>
            </a:p>
          </p:txBody>
        </p:sp>
      </p:grpSp>
      <p:sp>
        <p:nvSpPr>
          <p:cNvPr id="493569133" name="Google Shape;164;g3a2a66d6910_1_35"/>
          <p:cNvSpPr/>
          <p:nvPr/>
        </p:nvSpPr>
        <p:spPr bwMode="auto">
          <a:xfrm>
            <a:off x="4415995" y="3731055"/>
            <a:ext cx="432000" cy="4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6586"/>
          </a:solidFill>
          <a:ln w="25400" cap="flat" cmpd="sng">
            <a:solidFill>
              <a:srgbClr val="548B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84720526" name="Google Shape;165;g3a2a66d6910_1_35"/>
          <p:cNvSpPr/>
          <p:nvPr/>
        </p:nvSpPr>
        <p:spPr bwMode="auto">
          <a:xfrm>
            <a:off x="7997573" y="3733305"/>
            <a:ext cx="368100" cy="42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6586"/>
          </a:solidFill>
          <a:ln w="25400" cap="flat" cmpd="sng">
            <a:solidFill>
              <a:srgbClr val="548B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08855371" name="Google Shape;166;g3a2a66d6910_1_35"/>
          <p:cNvSpPr/>
          <p:nvPr/>
        </p:nvSpPr>
        <p:spPr bwMode="auto">
          <a:xfrm>
            <a:off x="633600" y="4669024"/>
            <a:ext cx="3441600" cy="108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>
              <a:defRPr/>
            </a:pPr>
            <a:r>
              <a:rPr lang="zh-CN" altLang="en-US" dirty="0"/>
              <a:t>③ </a:t>
            </a:r>
            <a:r>
              <a:rPr lang="zh-CN" altLang="en-US" b="1" dirty="0"/>
              <a:t>可复现与可对比</a:t>
            </a:r>
            <a:br>
              <a:rPr lang="zh-CN" altLang="en-US" dirty="0"/>
            </a:br>
            <a:r>
              <a:rPr lang="zh-CN" altLang="en-US" dirty="0"/>
              <a:t>在相同日志与场景设置下，结果可重复复现，便于进行快速版本迭代与消融对比。</a:t>
            </a:r>
            <a:endParaRPr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5194683" name="Google Shape;167;g3a2a66d6910_1_35"/>
          <p:cNvSpPr/>
          <p:nvPr/>
        </p:nvSpPr>
        <p:spPr bwMode="auto">
          <a:xfrm>
            <a:off x="5035825" y="4669012"/>
            <a:ext cx="2777999" cy="108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>
              <a:defRPr/>
            </a:pPr>
            <a:r>
              <a:rPr lang="zh-CN" altLang="en-US" dirty="0"/>
              <a:t>③ </a:t>
            </a:r>
            <a:r>
              <a:rPr lang="zh-CN" altLang="en-US" b="1" dirty="0"/>
              <a:t>执行链路误差放大</a:t>
            </a:r>
            <a:br>
              <a:rPr lang="zh-CN" altLang="en-US" dirty="0"/>
            </a:br>
            <a:r>
              <a:rPr lang="zh-CN" altLang="en-US" dirty="0"/>
              <a:t>控制跟踪误差 </a:t>
            </a:r>
            <a:r>
              <a:rPr lang="en-US" altLang="zh-CN" dirty="0"/>
              <a:t>+ </a:t>
            </a:r>
            <a:r>
              <a:rPr lang="zh-CN" altLang="en-US" dirty="0"/>
              <a:t>推理延迟 </a:t>
            </a:r>
            <a:r>
              <a:rPr lang="en-US" altLang="zh-CN" dirty="0"/>
              <a:t>+ </a:t>
            </a:r>
            <a:r>
              <a:rPr lang="zh-CN" altLang="en-US" dirty="0"/>
              <a:t>帧率不稳引入闭环误差累积，导致轨迹漂移、压线，极端情况下产生后向碰撞。</a:t>
            </a:r>
            <a:endParaRPr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76625167" name="Google Shape;168;g3a2a66d6910_1_35"/>
          <p:cNvSpPr/>
          <p:nvPr/>
        </p:nvSpPr>
        <p:spPr bwMode="auto">
          <a:xfrm>
            <a:off x="5031812" y="1534836"/>
            <a:ext cx="2777999" cy="475200"/>
          </a:xfrm>
          <a:prstGeom prst="roundRect">
            <a:avLst>
              <a:gd name="adj" fmla="val 16667"/>
            </a:avLst>
          </a:prstGeom>
          <a:solidFill>
            <a:srgbClr val="FCDDC3"/>
          </a:solidFill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宋体" panose="02010600030101010101" pitchFamily="2" charset="-122"/>
              <a:buNone/>
              <a:defRPr/>
            </a:pPr>
            <a:r>
              <a:rPr lang="zh-CN" sz="1800" b="0" i="0" u="none" strike="noStrike" cap="none" spc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闭环暴露问题</a:t>
            </a:r>
            <a:endParaRPr lang="zh-CN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24560893" name="Google Shape;169;g3a2a66d6910_1_35"/>
          <p:cNvSpPr/>
          <p:nvPr/>
        </p:nvSpPr>
        <p:spPr bwMode="auto">
          <a:xfrm>
            <a:off x="8760551" y="2761038"/>
            <a:ext cx="2777999" cy="108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>
              <a:defRPr/>
            </a:pPr>
            <a:r>
              <a:rPr lang="zh-CN" altLang="en-US" dirty="0"/>
              <a:t>① </a:t>
            </a:r>
            <a:r>
              <a:rPr lang="zh-CN" altLang="en-US" b="1" dirty="0"/>
              <a:t>闭环分布补齐</a:t>
            </a:r>
            <a:br>
              <a:rPr lang="zh-CN" altLang="en-US" dirty="0"/>
            </a:br>
            <a:r>
              <a:rPr lang="zh-CN" altLang="en-US" dirty="0"/>
              <a:t>引入闭环扰动与回放增强，并加入闭环失败案例重采样，提升对分布偏移与低可见性场景的鲁棒性。</a:t>
            </a:r>
            <a:endParaRPr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17804405" name="Google Shape;170;g3a2a66d6910_1_35"/>
          <p:cNvSpPr/>
          <p:nvPr/>
        </p:nvSpPr>
        <p:spPr bwMode="auto">
          <a:xfrm>
            <a:off x="8663924" y="1534849"/>
            <a:ext cx="2878799" cy="475200"/>
          </a:xfrm>
          <a:prstGeom prst="roundRect">
            <a:avLst>
              <a:gd name="adj" fmla="val 16667"/>
            </a:avLst>
          </a:prstGeom>
          <a:solidFill>
            <a:srgbClr val="FCDDC3"/>
          </a:solidFill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宋体" panose="02010600030101010101" pitchFamily="2" charset="-122"/>
              <a:buNone/>
              <a:defRPr/>
            </a:pPr>
            <a:r>
              <a:rPr 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成果产出</a:t>
            </a:r>
            <a:endParaRPr lang="zh-CN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65010443" name="Google Shape;171;g3a2a66d6910_1_35"/>
          <p:cNvSpPr/>
          <p:nvPr/>
        </p:nvSpPr>
        <p:spPr bwMode="auto">
          <a:xfrm>
            <a:off x="8760551" y="3962436"/>
            <a:ext cx="2777999" cy="137188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3" tIns="45698" rIns="91423" bIns="45698" anchor="ctr" anchorCtr="0">
            <a:noAutofit/>
          </a:bodyPr>
          <a:lstStyle/>
          <a:p>
            <a:pPr>
              <a:defRPr/>
            </a:pPr>
            <a:r>
              <a:rPr lang="zh-CN" altLang="en-US" dirty="0"/>
              <a:t>② </a:t>
            </a:r>
            <a:r>
              <a:rPr lang="zh-CN" altLang="en-US" b="1" dirty="0"/>
              <a:t>安全兜底机制</a:t>
            </a:r>
            <a:br>
              <a:rPr lang="zh-CN" altLang="en-US" dirty="0"/>
            </a:br>
            <a:r>
              <a:rPr lang="zh-CN" altLang="en-US" dirty="0"/>
              <a:t>在执行层加入边界</a:t>
            </a:r>
            <a:r>
              <a:rPr lang="en-US" altLang="zh-CN" dirty="0"/>
              <a:t>/</a:t>
            </a:r>
            <a:r>
              <a:rPr lang="zh-CN" altLang="en-US" dirty="0"/>
              <a:t>障碍保守约束（最小安全距离、碰撞预警</a:t>
            </a:r>
            <a:r>
              <a:rPr lang="en-US" altLang="zh-CN" dirty="0"/>
              <a:t>/</a:t>
            </a:r>
            <a:r>
              <a:rPr lang="zh-CN" altLang="en-US" dirty="0"/>
              <a:t>减速、后向优先保护），对不确定区域采取更保守策略。</a:t>
            </a:r>
            <a:endParaRPr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2a66d6910_1_95"/>
          <p:cNvSpPr txBox="1"/>
          <p:nvPr/>
        </p:nvSpPr>
        <p:spPr>
          <a:xfrm>
            <a:off x="0" y="140335"/>
            <a:ext cx="2990215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en-US" altLang="zh-CN" sz="2700" b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SparseDrive</a:t>
            </a:r>
            <a:endParaRPr lang="en-US" altLang="zh-CN" sz="2700" b="1"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88" name="Google Shape;88;g3a2a66d6910_1_95"/>
          <p:cNvSpPr txBox="1"/>
          <p:nvPr/>
        </p:nvSpPr>
        <p:spPr>
          <a:xfrm>
            <a:off x="708025" y="1768475"/>
            <a:ext cx="6000115" cy="9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宋体" panose="02010600030101010101" pitchFamily="2" charset="-122"/>
              <a:buChar char="●"/>
            </a:pPr>
            <a:r>
              <a:rPr lang="zh-CN" sz="1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模块化端到端（</a:t>
            </a:r>
            <a:r>
              <a:rPr lang="en-US" altLang="zh-CN" sz="1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UniAD</a:t>
            </a:r>
            <a:r>
              <a:rPr lang="zh-CN" altLang="en-US" sz="1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</a:t>
            </a:r>
            <a:endParaRPr sz="19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通过查询向量作为接口，串联感知、预测与规划模块。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Google Shape;90;g3a2a66d6910_1_95"/>
          <p:cNvSpPr txBox="1"/>
          <p:nvPr/>
        </p:nvSpPr>
        <p:spPr>
          <a:xfrm>
            <a:off x="5833745" y="3858260"/>
            <a:ext cx="5516245" cy="184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宋体" panose="02010600030101010101" pitchFamily="2" charset="-122"/>
              <a:buChar char="●"/>
            </a:pPr>
            <a:r>
              <a:rPr lang="zh-CN" sz="1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稀疏化表征（</a:t>
            </a:r>
            <a:r>
              <a:rPr lang="en-US" altLang="zh-CN" sz="1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SparseDrive</a:t>
            </a:r>
            <a:r>
              <a:rPr lang="zh-CN" sz="1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</a:t>
            </a:r>
            <a:endParaRPr lang="zh-CN" sz="19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101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宋体" panose="02010600030101010101" pitchFamily="2" charset="-122"/>
              <a:buNone/>
            </a:pPr>
            <a:r>
              <a:rPr lang="zh-CN" sz="1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针对</a:t>
            </a:r>
            <a:r>
              <a:rPr lang="zh-CN" altLang="en-US" sz="1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稠密特征计算量大的痛点，</a:t>
            </a:r>
            <a:r>
              <a:rPr lang="en-US" altLang="zh-CN" sz="1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SparseDrive</a:t>
            </a:r>
            <a:r>
              <a:rPr lang="zh-CN" altLang="en-US" sz="19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提出了一种以稀疏感知为中心的新范式。它只关注关键的实例，降低推理功耗。</a:t>
            </a:r>
            <a:endParaRPr lang="zh-CN" altLang="en-US" sz="19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635" y="63246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Y. Hu et al., "Planning-oriented Autonomous Driving," in CVPR, 2023.</a:t>
            </a:r>
            <a:endParaRPr lang="en-US" altLang="zh-CN" sz="1000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2" name="Google Shape;82;p3"/>
          <p:cNvSpPr txBox="1"/>
          <p:nvPr/>
        </p:nvSpPr>
        <p:spPr>
          <a:xfrm>
            <a:off x="0" y="6591300"/>
            <a:ext cx="12191365" cy="44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W. Sun et al., "SparseDrive: End-to-End Autonomous Driving via Sparse Scene Representation," arXiv preprint arXiv:2405.19620, 2024.</a:t>
            </a:r>
            <a:endParaRPr lang="en-US" altLang="zh-CN" sz="1000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000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95" y="3368040"/>
            <a:ext cx="4108450" cy="232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1619250"/>
            <a:ext cx="4745990" cy="1264920"/>
          </a:xfrm>
          <a:prstGeom prst="rect">
            <a:avLst/>
          </a:prstGeom>
        </p:spPr>
      </p:pic>
      <p:sp>
        <p:nvSpPr>
          <p:cNvPr id="6" name="Google Shape;92;g3a2a66d6910_1_95"/>
          <p:cNvSpPr txBox="1"/>
          <p:nvPr/>
        </p:nvSpPr>
        <p:spPr>
          <a:xfrm>
            <a:off x="1066800" y="5823585"/>
            <a:ext cx="4457700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BEV </a:t>
            </a:r>
            <a:r>
              <a:rPr lang="zh-CN" altLang="en-US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中心化范式与稀疏感知范式的架构对比</a:t>
            </a:r>
            <a:endParaRPr lang="zh-CN" altLang="en-US"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" name="Google Shape;92;g3a2a66d6910_1_95"/>
          <p:cNvSpPr txBox="1"/>
          <p:nvPr/>
        </p:nvSpPr>
        <p:spPr>
          <a:xfrm>
            <a:off x="6892290" y="2944495"/>
            <a:ext cx="4457700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基于统一查询接口</a:t>
            </a:r>
            <a:r>
              <a:rPr lang="en-US" altLang="zh-CN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(Query)</a:t>
            </a:r>
            <a:r>
              <a:rPr lang="zh-CN" altLang="en-US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的模块化端到端架构</a:t>
            </a:r>
            <a:endParaRPr lang="zh-CN" altLang="en-US"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3240" y="880745"/>
            <a:ext cx="906589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宋体" panose="02010600030101010101" pitchFamily="2" charset="-122"/>
              <a:buNone/>
            </a:pPr>
            <a:r>
              <a:rPr 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在端到端模型架构的设计上，学术界经历了从简单的多任务学习到深度融合的演进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/>
        </p:nvSpPr>
        <p:spPr>
          <a:xfrm>
            <a:off x="107950" y="139065"/>
            <a:ext cx="284480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研究背景与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定义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107994" y="711751"/>
            <a:ext cx="5320343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从模块化到</a:t>
            </a: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端到端</a:t>
            </a:r>
            <a:endParaRPr lang="zh-CN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5730240" y="4483735"/>
            <a:ext cx="5055870" cy="1523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Char char=""/>
            </a:pP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感知信息无损传递，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允许系统全局优化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Char char=""/>
            </a:pP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直接输出规划轨迹或控制信号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Char char=""/>
            </a:pP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更好地处理复杂的长尾场景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635" y="66040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Y. Hu, J. Yang, L. Chen, K. Li, C. Sima, X. Zhu, et al., "Planning-oriented autonomous driving," in Proceedings of the IEEE/CVF Conference on Computer Vision and Pattern Recognition (CVPR), 2023, pp. 17853–17862.</a:t>
            </a:r>
            <a:endParaRPr lang="en-US" altLang="zh-CN" sz="1000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pic>
        <p:nvPicPr>
          <p:cNvPr id="2" name="图片 1" descr="64750102f3db48b40448c993ca1daf0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65" y="3441065"/>
            <a:ext cx="3352800" cy="2884805"/>
          </a:xfrm>
          <a:prstGeom prst="rect">
            <a:avLst/>
          </a:prstGeom>
        </p:spPr>
      </p:pic>
      <p:sp>
        <p:nvSpPr>
          <p:cNvPr id="7" name="Google Shape;79;p3"/>
          <p:cNvSpPr txBox="1"/>
          <p:nvPr/>
        </p:nvSpPr>
        <p:spPr>
          <a:xfrm>
            <a:off x="969010" y="1938020"/>
            <a:ext cx="5948045" cy="110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Char char=""/>
            </a:pPr>
            <a:r>
              <a:rPr lang="zh-CN" sz="1900">
                <a:solidFill>
                  <a:schemeClr val="dk1"/>
                </a:solidFill>
              </a:rPr>
              <a:t>模块间累计误差，信息传递丢失</a:t>
            </a:r>
            <a:endParaRPr lang="zh-CN" sz="190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Char char=""/>
            </a:pPr>
            <a:r>
              <a:rPr lang="zh-CN" sz="1900">
                <a:solidFill>
                  <a:schemeClr val="dk1"/>
                </a:solidFill>
              </a:rPr>
              <a:t>上游任务（如检测）目标与最终规划目标不一致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图片 7" descr="bedf22e63c1ca0561322d36b5c823b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711835"/>
            <a:ext cx="4841240" cy="2860040"/>
          </a:xfrm>
          <a:prstGeom prst="rect">
            <a:avLst/>
          </a:prstGeom>
        </p:spPr>
      </p:pic>
      <p:sp>
        <p:nvSpPr>
          <p:cNvPr id="10" name="Google Shape;79;p3"/>
          <p:cNvSpPr txBox="1"/>
          <p:nvPr/>
        </p:nvSpPr>
        <p:spPr>
          <a:xfrm>
            <a:off x="2471420" y="1057275"/>
            <a:ext cx="2602230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None/>
            </a:pPr>
            <a:r>
              <a:rPr lang="zh-CN" sz="3200" b="1">
                <a:solidFill>
                  <a:schemeClr val="dk1"/>
                </a:solidFill>
                <a:latin typeface="Arial Bold" panose="020B0604020202090204" charset="0"/>
              </a:rPr>
              <a:t>模块化架构</a:t>
            </a:r>
            <a:endParaRPr lang="zh-CN" sz="3200" b="1">
              <a:solidFill>
                <a:schemeClr val="dk1"/>
              </a:solidFill>
              <a:latin typeface="Arial Bold" panose="020B060402020209020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None/>
            </a:pPr>
            <a:endParaRPr lang="zh-CN" altLang="en-US" sz="3200" b="1">
              <a:solidFill>
                <a:schemeClr val="dk1"/>
              </a:solidFill>
              <a:latin typeface="Arial Bold" panose="020B0604020202090204" charset="0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Google Shape;79;p3"/>
          <p:cNvSpPr txBox="1"/>
          <p:nvPr/>
        </p:nvSpPr>
        <p:spPr>
          <a:xfrm>
            <a:off x="7045960" y="3571875"/>
            <a:ext cx="2269490" cy="59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None/>
            </a:pPr>
            <a:r>
              <a:rPr lang="zh-CN" sz="3200" b="1">
                <a:solidFill>
                  <a:schemeClr val="dk1"/>
                </a:solidFill>
                <a:latin typeface="Arial Bold" panose="020B0604020202090204" charset="0"/>
              </a:rPr>
              <a:t>端到端架构</a:t>
            </a:r>
            <a:endParaRPr lang="zh-CN" sz="3200" b="1">
              <a:solidFill>
                <a:schemeClr val="dk1"/>
              </a:solidFill>
              <a:latin typeface="Arial Bold" panose="020B060402020209020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None/>
            </a:pPr>
            <a:endParaRPr lang="zh-CN" altLang="en-US" sz="3200" b="1">
              <a:solidFill>
                <a:schemeClr val="dk1"/>
              </a:solidFill>
              <a:latin typeface="Arial Bold" panose="020B0604020202090204" charset="0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2a66d6910_1_35"/>
          <p:cNvSpPr txBox="1"/>
          <p:nvPr/>
        </p:nvSpPr>
        <p:spPr>
          <a:xfrm>
            <a:off x="-118745" y="139065"/>
            <a:ext cx="3442335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en-US" alt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SparseDrive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6" name="Google Shape;156;g3a2a66d6910_1_35"/>
          <p:cNvSpPr txBox="1"/>
          <p:nvPr/>
        </p:nvSpPr>
        <p:spPr>
          <a:xfrm>
            <a:off x="497205" y="1166495"/>
            <a:ext cx="222567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C00"/>
              </a:buClr>
              <a:buSzPts val="2400"/>
              <a:buFont typeface="宋体" panose="02010600030101010101" pitchFamily="2" charset="-122"/>
              <a:buNone/>
            </a:pPr>
            <a:r>
              <a:rPr lang="zh-CN" sz="2400" b="1" i="0" u="none" strike="noStrike" cap="none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模型核心</a:t>
            </a:r>
            <a:r>
              <a:rPr lang="zh-CN" sz="2400" b="1" i="0" u="none" strike="noStrike" cap="none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要点</a:t>
            </a:r>
            <a:endParaRPr lang="zh-CN" sz="2400" b="1" i="0" u="none" strike="noStrike" cap="none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Google Shape;100;g3a47d8f87f3_0_78"/>
          <p:cNvSpPr/>
          <p:nvPr/>
        </p:nvSpPr>
        <p:spPr>
          <a:xfrm>
            <a:off x="327125" y="1638020"/>
            <a:ext cx="6750900" cy="3454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01;g3a47d8f87f3_0_78"/>
          <p:cNvSpPr/>
          <p:nvPr/>
        </p:nvSpPr>
        <p:spPr>
          <a:xfrm>
            <a:off x="7873250" y="1638425"/>
            <a:ext cx="3837900" cy="3454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7" name="图片 36" descr="525a325922e71c9c178d614b478145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" y="1918970"/>
            <a:ext cx="4915535" cy="2894330"/>
          </a:xfrm>
          <a:prstGeom prst="rect">
            <a:avLst/>
          </a:prstGeom>
        </p:spPr>
      </p:pic>
      <p:pic>
        <p:nvPicPr>
          <p:cNvPr id="38" name="图片 37" descr="fbb532fbe20989ddd921c46bb107de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030" y="1918970"/>
            <a:ext cx="3102610" cy="1341755"/>
          </a:xfrm>
          <a:prstGeom prst="rect">
            <a:avLst/>
          </a:prstGeom>
        </p:spPr>
      </p:pic>
      <p:sp>
        <p:nvSpPr>
          <p:cNvPr id="124" name="Google Shape;124;g3a47d8f87f3_0_78"/>
          <p:cNvSpPr/>
          <p:nvPr/>
        </p:nvSpPr>
        <p:spPr>
          <a:xfrm>
            <a:off x="4955540" y="3183255"/>
            <a:ext cx="1993265" cy="474980"/>
          </a:xfrm>
          <a:prstGeom prst="roundRect">
            <a:avLst>
              <a:gd name="adj" fmla="val 16667"/>
            </a:avLst>
          </a:prstGeom>
          <a:solidFill>
            <a:srgbClr val="FCDD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宋体" panose="02010600030101010101" pitchFamily="2" charset="-122"/>
              <a:buNone/>
            </a:pPr>
            <a:r>
              <a:rPr lang="zh-CN" altLang="en-US" sz="1600" b="1"/>
              <a:t>对称稀疏感知模块</a:t>
            </a:r>
            <a:endParaRPr lang="zh-CN" altLang="en-US" sz="1600" b="1"/>
          </a:p>
        </p:txBody>
      </p:sp>
      <p:sp>
        <p:nvSpPr>
          <p:cNvPr id="125" name="Google Shape;125;g3a47d8f87f3_0_78"/>
          <p:cNvSpPr/>
          <p:nvPr/>
        </p:nvSpPr>
        <p:spPr>
          <a:xfrm>
            <a:off x="4955540" y="2220595"/>
            <a:ext cx="1993265" cy="474980"/>
          </a:xfrm>
          <a:prstGeom prst="roundRect">
            <a:avLst>
              <a:gd name="adj" fmla="val 16667"/>
            </a:avLst>
          </a:prstGeom>
          <a:solidFill>
            <a:srgbClr val="FCDD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宋体" panose="02010600030101010101" pitchFamily="2" charset="-122"/>
              <a:buNone/>
            </a:pPr>
            <a:r>
              <a:rPr lang="zh-CN" sz="1600" b="1"/>
              <a:t>图像</a:t>
            </a:r>
            <a:r>
              <a:rPr lang="zh-CN" sz="1600" b="1"/>
              <a:t>解码器</a:t>
            </a:r>
            <a:endParaRPr lang="zh-CN" sz="1600" b="1"/>
          </a:p>
        </p:txBody>
      </p:sp>
      <p:sp>
        <p:nvSpPr>
          <p:cNvPr id="141" name="Google Shape;141;g3a47d8f87f3_0_78"/>
          <p:cNvSpPr/>
          <p:nvPr/>
        </p:nvSpPr>
        <p:spPr>
          <a:xfrm>
            <a:off x="4955540" y="4128135"/>
            <a:ext cx="1992630" cy="474980"/>
          </a:xfrm>
          <a:prstGeom prst="roundRect">
            <a:avLst>
              <a:gd name="adj" fmla="val 16667"/>
            </a:avLst>
          </a:prstGeom>
          <a:solidFill>
            <a:srgbClr val="FCDD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宋体" panose="02010600030101010101" pitchFamily="2" charset="-122"/>
              <a:buNone/>
            </a:pPr>
            <a:r>
              <a:rPr 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并行运动规划模块</a:t>
            </a:r>
            <a:endParaRPr lang="zh-CN" sz="1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Google Shape;141;g3a47d8f87f3_0_78"/>
          <p:cNvSpPr/>
          <p:nvPr/>
        </p:nvSpPr>
        <p:spPr>
          <a:xfrm>
            <a:off x="8796020" y="4338320"/>
            <a:ext cx="1992630" cy="474980"/>
          </a:xfrm>
          <a:prstGeom prst="roundRect">
            <a:avLst>
              <a:gd name="adj" fmla="val 16667"/>
            </a:avLst>
          </a:prstGeom>
          <a:solidFill>
            <a:srgbClr val="FCDD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宋体" panose="02010600030101010101" pitchFamily="2" charset="-122"/>
              <a:buNone/>
            </a:pPr>
            <a:r>
              <a:rPr 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分层规划选择</a:t>
            </a:r>
            <a:r>
              <a:rPr 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策略</a:t>
            </a:r>
            <a:endParaRPr lang="zh-CN" sz="1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Google Shape;132;g3a47d8f87f3_0_78"/>
          <p:cNvSpPr/>
          <p:nvPr/>
        </p:nvSpPr>
        <p:spPr>
          <a:xfrm rot="5400000">
            <a:off x="9571867" y="4030921"/>
            <a:ext cx="348600" cy="2667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6586A0"/>
              </a:gs>
              <a:gs pos="80000">
                <a:srgbClr val="85B0D4"/>
              </a:gs>
              <a:gs pos="100000">
                <a:srgbClr val="84B0D6"/>
              </a:gs>
            </a:gsLst>
            <a:lin ang="16200038" scaled="0"/>
          </a:gradFill>
          <a:ln w="5500" cap="flat" cmpd="sng">
            <a:solidFill>
              <a:srgbClr val="8EB1CE"/>
            </a:solidFill>
            <a:prstDash val="solid"/>
            <a:round/>
            <a:headEnd type="none" w="sm" len="sm"/>
            <a:tailEnd type="none" w="sm" len="sm"/>
          </a:ln>
          <a:effectLst>
            <a:outerShdw blurRad="23099" dist="13282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52800" tIns="26375" rIns="52800" bIns="26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85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41" name="Google Shape;126;g3a47d8f87f3_0_78"/>
          <p:cNvSpPr/>
          <p:nvPr/>
        </p:nvSpPr>
        <p:spPr>
          <a:xfrm>
            <a:off x="8930005" y="3393440"/>
            <a:ext cx="1724025" cy="462915"/>
          </a:xfrm>
          <a:prstGeom prst="roundRect">
            <a:avLst>
              <a:gd name="adj" fmla="val 16667"/>
            </a:avLst>
          </a:prstGeom>
          <a:noFill/>
          <a:ln w="40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9250" tIns="19625" rIns="39250" bIns="19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7"/>
              <a:buFont typeface="宋体" panose="02010600030101010101" pitchFamily="2" charset="-122"/>
              <a:buNone/>
            </a:pPr>
            <a:r>
              <a:rPr lang="zh-CN" b="1"/>
              <a:t>建模为多模态问题</a:t>
            </a:r>
            <a:endParaRPr lang="zh-CN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2a66d6910_1_35"/>
          <p:cNvSpPr txBox="1"/>
          <p:nvPr/>
        </p:nvSpPr>
        <p:spPr>
          <a:xfrm>
            <a:off x="-118745" y="139065"/>
            <a:ext cx="3442335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en-US" alt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Sparse</a:t>
            </a:r>
            <a:r>
              <a:rPr lang="en-US" alt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Drive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6" name="Google Shape;156;g3a2a66d6910_1_35"/>
          <p:cNvSpPr txBox="1"/>
          <p:nvPr/>
        </p:nvSpPr>
        <p:spPr>
          <a:xfrm>
            <a:off x="107999" y="938093"/>
            <a:ext cx="58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C00"/>
              </a:buClr>
              <a:buSzPts val="2400"/>
              <a:buFont typeface="宋体" panose="02010600030101010101" pitchFamily="2" charset="-122"/>
              <a:buNone/>
            </a:pPr>
            <a:r>
              <a:rPr lang="zh-CN" sz="2400" b="1" i="0" u="none" strike="noStrike" cap="none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研究基本思路</a:t>
            </a:r>
            <a:endParaRPr lang="zh-CN" sz="2400" b="1" i="0" u="none" strike="noStrike" cap="none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7" name="Google Shape;157;g3a2a66d6910_1_35"/>
          <p:cNvGrpSpPr/>
          <p:nvPr>
            <p:custDataLst>
              <p:tags r:id="rId1"/>
            </p:custDataLst>
          </p:nvPr>
        </p:nvGrpSpPr>
        <p:grpSpPr>
          <a:xfrm>
            <a:off x="5031753" y="2145078"/>
            <a:ext cx="2778123" cy="2357666"/>
            <a:chOff x="2558794" y="2266276"/>
            <a:chExt cx="1805735" cy="2357666"/>
          </a:xfrm>
        </p:grpSpPr>
        <p:sp>
          <p:nvSpPr>
            <p:cNvPr id="158" name="Google Shape;158;g3a2a66d6910_1_35"/>
            <p:cNvSpPr/>
            <p:nvPr>
              <p:custDataLst>
                <p:tags r:id="rId2"/>
              </p:custDataLst>
            </p:nvPr>
          </p:nvSpPr>
          <p:spPr>
            <a:xfrm>
              <a:off x="2564529" y="3543942"/>
              <a:ext cx="1800000" cy="1080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宋体" panose="02010600030101010101" pitchFamily="2" charset="-122"/>
                <a:buNone/>
              </a:pPr>
              <a:r>
                <a:rPr 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将开环测试升级成为闭环测试，模型的时序能力将被</a:t>
              </a:r>
              <a:r>
                <a:rPr 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进一步考察</a:t>
              </a:r>
              <a:endPara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9" name="Google Shape;159;g3a2a66d6910_1_35"/>
            <p:cNvSpPr/>
            <p:nvPr>
              <p:custDataLst>
                <p:tags r:id="rId3"/>
              </p:custDataLst>
            </p:nvPr>
          </p:nvSpPr>
          <p:spPr>
            <a:xfrm>
              <a:off x="2558794" y="2266276"/>
              <a:ext cx="1800000" cy="1080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宋体" panose="02010600030101010101" pitchFamily="2" charset="-122"/>
                <a:buNone/>
              </a:pPr>
              <a:r>
                <a:rPr 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使用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CARLA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仿真，采集不同场景、地图的车辆行驶数据并转换成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nuScenes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格式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60" name="Google Shape;160;g3a2a66d6910_1_35"/>
          <p:cNvGrpSpPr/>
          <p:nvPr>
            <p:custDataLst>
              <p:tags r:id="rId4"/>
            </p:custDataLst>
          </p:nvPr>
        </p:nvGrpSpPr>
        <p:grpSpPr>
          <a:xfrm>
            <a:off x="627695" y="1538450"/>
            <a:ext cx="3453374" cy="2923638"/>
            <a:chOff x="180484" y="1692029"/>
            <a:chExt cx="2167299" cy="2923638"/>
          </a:xfrm>
        </p:grpSpPr>
        <p:sp>
          <p:nvSpPr>
            <p:cNvPr id="161" name="Google Shape;161;g3a2a66d6910_1_35"/>
            <p:cNvSpPr/>
            <p:nvPr>
              <p:custDataLst>
                <p:tags r:id="rId5"/>
              </p:custDataLst>
            </p:nvPr>
          </p:nvSpPr>
          <p:spPr>
            <a:xfrm>
              <a:off x="185193" y="1692029"/>
              <a:ext cx="2160000" cy="475200"/>
            </a:xfrm>
            <a:prstGeom prst="roundRect">
              <a:avLst>
                <a:gd name="adj" fmla="val 16667"/>
              </a:avLst>
            </a:prstGeom>
            <a:solidFill>
              <a:srgbClr val="FCDD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宋体" panose="02010600030101010101" pitchFamily="2" charset="-122"/>
                <a:buNone/>
              </a:pPr>
              <a:r>
                <a:rPr lang="zh-CN" sz="18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现有问题</a:t>
              </a:r>
              <a:endParaRPr 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2" name="Google Shape;162;g3a2a66d6910_1_35"/>
            <p:cNvSpPr/>
            <p:nvPr>
              <p:custDataLst>
                <p:tags r:id="rId6"/>
              </p:custDataLst>
            </p:nvPr>
          </p:nvSpPr>
          <p:spPr>
            <a:xfrm>
              <a:off x="180484" y="2329429"/>
              <a:ext cx="2160000" cy="1080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宋体" panose="02010600030101010101" pitchFamily="2" charset="-122"/>
                <a:buNone/>
              </a:pP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SparseDrive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训练高度依赖于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nuScene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数据集，导致其在不同场景，尤其是边缘场景性能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不佳。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3" name="Google Shape;163;g3a2a66d6910_1_35"/>
            <p:cNvSpPr/>
            <p:nvPr>
              <p:custDataLst>
                <p:tags r:id="rId7"/>
              </p:custDataLst>
            </p:nvPr>
          </p:nvSpPr>
          <p:spPr>
            <a:xfrm>
              <a:off x="187783" y="3616367"/>
              <a:ext cx="2160000" cy="999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宋体" panose="02010600030101010101" pitchFamily="2" charset="-122"/>
                <a:buNone/>
              </a:pP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传统开环评测中，每一步位置都被重置，模型缺乏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“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纠偏能力</a:t>
              </a: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”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。无法验证模型在连续决策中的鲁棒性。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64" name="Google Shape;164;g3a2a66d6910_1_35"/>
          <p:cNvSpPr/>
          <p:nvPr>
            <p:custDataLst>
              <p:tags r:id="rId8"/>
            </p:custDataLst>
          </p:nvPr>
        </p:nvSpPr>
        <p:spPr>
          <a:xfrm>
            <a:off x="4377896" y="3731056"/>
            <a:ext cx="432000" cy="4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6586"/>
          </a:solidFill>
          <a:ln w="25400" cap="flat" cmpd="sng">
            <a:solidFill>
              <a:srgbClr val="548B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5" name="Google Shape;165;g3a2a66d6910_1_35"/>
          <p:cNvSpPr/>
          <p:nvPr>
            <p:custDataLst>
              <p:tags r:id="rId9"/>
            </p:custDataLst>
          </p:nvPr>
        </p:nvSpPr>
        <p:spPr>
          <a:xfrm>
            <a:off x="8048374" y="3733306"/>
            <a:ext cx="368100" cy="42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46586"/>
          </a:solidFill>
          <a:ln w="25400" cap="flat" cmpd="sng">
            <a:solidFill>
              <a:srgbClr val="548B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6" name="Google Shape;166;g3a2a66d6910_1_35"/>
          <p:cNvSpPr/>
          <p:nvPr/>
        </p:nvSpPr>
        <p:spPr>
          <a:xfrm>
            <a:off x="633600" y="4680455"/>
            <a:ext cx="3441600" cy="108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宋体" panose="02010600030101010101" pitchFamily="2" charset="-122"/>
              <a:buNone/>
            </a:pP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采集现实环境下的真实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SparseDrive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闭环测试数据困难且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危险</a:t>
            </a:r>
            <a:endParaRPr 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7" name="Google Shape;167;g3a2a66d6910_1_35"/>
          <p:cNvSpPr/>
          <p:nvPr/>
        </p:nvSpPr>
        <p:spPr>
          <a:xfrm>
            <a:off x="5035550" y="4681220"/>
            <a:ext cx="2778125" cy="106807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宋体" panose="02010600030101010101" pitchFamily="2" charset="-122"/>
              <a:buNone/>
            </a:pP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使用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Carla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仿真器批量采取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SparseDrive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闭环数据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8" name="Google Shape;168;g3a2a66d6910_1_35"/>
          <p:cNvSpPr/>
          <p:nvPr>
            <p:custDataLst>
              <p:tags r:id="rId10"/>
            </p:custDataLst>
          </p:nvPr>
        </p:nvSpPr>
        <p:spPr>
          <a:xfrm>
            <a:off x="5031813" y="1534838"/>
            <a:ext cx="2778000" cy="475200"/>
          </a:xfrm>
          <a:prstGeom prst="roundRect">
            <a:avLst>
              <a:gd name="adj" fmla="val 16667"/>
            </a:avLst>
          </a:prstGeom>
          <a:solidFill>
            <a:srgbClr val="FCDD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宋体" panose="02010600030101010101" pitchFamily="2" charset="-122"/>
              <a:buNone/>
            </a:pPr>
            <a:r>
              <a:rPr 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改进措施</a:t>
            </a:r>
            <a:endParaRPr lang="zh-CN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0" name="Google Shape;170;g3a2a66d6910_1_35"/>
          <p:cNvSpPr/>
          <p:nvPr>
            <p:custDataLst>
              <p:tags r:id="rId11"/>
            </p:custDataLst>
          </p:nvPr>
        </p:nvSpPr>
        <p:spPr>
          <a:xfrm>
            <a:off x="8663925" y="1534850"/>
            <a:ext cx="2878800" cy="475200"/>
          </a:xfrm>
          <a:prstGeom prst="roundRect">
            <a:avLst>
              <a:gd name="adj" fmla="val 16667"/>
            </a:avLst>
          </a:prstGeom>
          <a:solidFill>
            <a:srgbClr val="FCDD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宋体" panose="02010600030101010101" pitchFamily="2" charset="-122"/>
              <a:buNone/>
            </a:pPr>
            <a:r>
              <a:rPr 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成果产出</a:t>
            </a:r>
            <a:endParaRPr lang="zh-CN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1" name="Google Shape;171;g3a2a66d6910_1_35"/>
          <p:cNvSpPr/>
          <p:nvPr>
            <p:custDataLst>
              <p:tags r:id="rId12"/>
            </p:custDataLst>
          </p:nvPr>
        </p:nvSpPr>
        <p:spPr>
          <a:xfrm>
            <a:off x="8769350" y="3279775"/>
            <a:ext cx="2778125" cy="115189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宋体" panose="02010600030101010101" pitchFamily="2" charset="-122"/>
              <a:buNone/>
            </a:pP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通过闭环测试进一步挖掘模型失效场景，分析失效原因，为后续端到端模型提供改进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思路</a:t>
            </a:r>
            <a:endParaRPr 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Google Shape;171;g3a2a66d6910_1_35"/>
          <p:cNvSpPr/>
          <p:nvPr>
            <p:custDataLst>
              <p:tags r:id="rId13"/>
            </p:custDataLst>
          </p:nvPr>
        </p:nvSpPr>
        <p:spPr>
          <a:xfrm>
            <a:off x="8763000" y="2145030"/>
            <a:ext cx="2778125" cy="99949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宋体" panose="02010600030101010101" pitchFamily="2" charset="-122"/>
              <a:buNone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完整的搭建了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SparseDrive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在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Carla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仿真中的闭环测试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pipeline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31455" y="4462145"/>
            <a:ext cx="3709670" cy="2024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2a66d6910_2_265"/>
          <p:cNvSpPr txBox="1"/>
          <p:nvPr/>
        </p:nvSpPr>
        <p:spPr>
          <a:xfrm>
            <a:off x="215898" y="137991"/>
            <a:ext cx="216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研究进展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78" name="Google Shape;178;g3a2a66d6910_2_265"/>
          <p:cNvSpPr txBox="1"/>
          <p:nvPr/>
        </p:nvSpPr>
        <p:spPr>
          <a:xfrm>
            <a:off x="215949" y="938093"/>
            <a:ext cx="585750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C00"/>
              </a:buClr>
              <a:buSzPts val="2400"/>
              <a:buFont typeface="宋体" panose="02010600030101010101" pitchFamily="2" charset="-122"/>
              <a:buNone/>
            </a:pPr>
            <a:r>
              <a:rPr lang="zh-CN" altLang="en-US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转换仿真数据</a:t>
            </a:r>
            <a:endParaRPr lang="zh-CN" altLang="en-US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3" name="Google Shape;183;g3a2a66d6910_2_265"/>
          <p:cNvSpPr txBox="1"/>
          <p:nvPr/>
        </p:nvSpPr>
        <p:spPr>
          <a:xfrm>
            <a:off x="7695565" y="547370"/>
            <a:ext cx="4339590" cy="603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zh-CN" sz="2000">
                <a:solidFill>
                  <a:schemeClr val="dk1"/>
                </a:solidFill>
                <a:sym typeface="+mn-ea"/>
              </a:rPr>
              <a:t>现有采集工具搭建于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30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系显卡。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30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系显卡的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Ampere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架构与现有的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40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系显卡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Ada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架构有部分不同，部分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API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由于库版本不同无法通用，而且采集场景非常不成熟。我们重构了采集工具使得其可以适配最新架构以及自定义复杂场景。</a:t>
            </a:r>
            <a:endParaRPr lang="zh-CN" altLang="en-US" sz="200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zh-CN" altLang="en-US" sz="2000">
                <a:solidFill>
                  <a:schemeClr val="dk1"/>
                </a:solidFill>
                <a:sym typeface="+mn-ea"/>
              </a:rPr>
              <a:t>我们发现了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SparseDrive Stage1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在使用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nuScenes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数据训练的时候会发生浮点数溢出现象，这也是由于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Tensor Core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架构不同导致的。于是我们将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SparseDrive</a:t>
            </a:r>
            <a:r>
              <a:rPr lang="zh-CN" altLang="en-US" sz="2000">
                <a:solidFill>
                  <a:schemeClr val="dk1"/>
                </a:solidFill>
                <a:sym typeface="+mn-ea"/>
              </a:rPr>
              <a:t>的训练过程修改成</a:t>
            </a:r>
            <a:r>
              <a:rPr lang="en-US" altLang="zh-CN" sz="2000">
                <a:solidFill>
                  <a:schemeClr val="dk1"/>
                </a:solidFill>
                <a:sym typeface="+mn-ea"/>
              </a:rPr>
              <a:t>FP32</a:t>
            </a:r>
            <a:endParaRPr lang="zh-CN" altLang="en-US" sz="200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" name="图片 4" descr="5783fe5857c553fa4107edef2f0154f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465" y="1500505"/>
            <a:ext cx="3265805" cy="2506980"/>
          </a:xfrm>
          <a:prstGeom prst="rect">
            <a:avLst/>
          </a:prstGeom>
        </p:spPr>
      </p:pic>
      <p:pic>
        <p:nvPicPr>
          <p:cNvPr id="2" name="图片 1" descr="/Users/brighton/Library/Containers/com.kingsoft.wpsoffice.mac/Data/tmp/picturecompress_20251127031634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" y="1689100"/>
            <a:ext cx="3439160" cy="2114550"/>
          </a:xfrm>
          <a:prstGeom prst="rect">
            <a:avLst/>
          </a:prstGeom>
        </p:spPr>
      </p:pic>
      <p:pic>
        <p:nvPicPr>
          <p:cNvPr id="3" name="图片 2" descr="397fd2e64c5bd5ad0e0c16645550587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" y="4095750"/>
            <a:ext cx="2746375" cy="2059305"/>
          </a:xfrm>
          <a:prstGeom prst="rect">
            <a:avLst/>
          </a:prstGeom>
        </p:spPr>
      </p:pic>
      <p:pic>
        <p:nvPicPr>
          <p:cNvPr id="4" name="图片 3" descr="e1abdaff936db5ab7b0126526d05c42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960" y="4007485"/>
            <a:ext cx="3031490" cy="2114550"/>
          </a:xfrm>
          <a:prstGeom prst="rect">
            <a:avLst/>
          </a:prstGeom>
        </p:spPr>
      </p:pic>
      <p:pic>
        <p:nvPicPr>
          <p:cNvPr id="6" name="图片 5" descr="9fb35b5212f2e1bdae9554ba0073a59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780" y="89535"/>
            <a:ext cx="1940560" cy="13074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2a66d6910_2_265"/>
          <p:cNvSpPr txBox="1"/>
          <p:nvPr/>
        </p:nvSpPr>
        <p:spPr>
          <a:xfrm>
            <a:off x="215898" y="137991"/>
            <a:ext cx="216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研究进展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78" name="Google Shape;178;g3a2a66d6910_2_265"/>
          <p:cNvSpPr txBox="1"/>
          <p:nvPr/>
        </p:nvSpPr>
        <p:spPr>
          <a:xfrm>
            <a:off x="247699" y="724733"/>
            <a:ext cx="585750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C00"/>
              </a:buClr>
              <a:buSzPts val="2400"/>
              <a:buFont typeface="宋体" panose="02010600030101010101" pitchFamily="2" charset="-122"/>
              <a:buNone/>
            </a:pP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转换仿真</a:t>
            </a:r>
            <a:r>
              <a:rPr lang="zh-CN" altLang="en-US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数据</a:t>
            </a:r>
            <a:endParaRPr lang="zh-CN" altLang="en-US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" name="图片 4" descr="069cec19947105ec59791c5cd7351a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0" y="5102225"/>
            <a:ext cx="4686300" cy="1428115"/>
          </a:xfrm>
          <a:prstGeom prst="rect">
            <a:avLst/>
          </a:prstGeom>
        </p:spPr>
      </p:pic>
      <p:pic>
        <p:nvPicPr>
          <p:cNvPr id="6" name="图片 5" descr="e5aad1fbaf289e0f6cf0cc27e39d8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183640"/>
            <a:ext cx="4686300" cy="3817620"/>
          </a:xfrm>
          <a:prstGeom prst="rect">
            <a:avLst/>
          </a:prstGeom>
        </p:spPr>
      </p:pic>
      <p:pic>
        <p:nvPicPr>
          <p:cNvPr id="8" name="图片 7" descr="c75ac2d2afd04454b79c3808ec8778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75" y="1183640"/>
            <a:ext cx="5698490" cy="2245360"/>
          </a:xfrm>
          <a:prstGeom prst="rect">
            <a:avLst/>
          </a:prstGeom>
        </p:spPr>
      </p:pic>
      <p:pic>
        <p:nvPicPr>
          <p:cNvPr id="9" name="图片 8" descr="932945b5a3921c8a521a81f7f1abea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65" y="3706495"/>
            <a:ext cx="6934200" cy="2218055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H="1">
            <a:off x="7675880" y="2846070"/>
            <a:ext cx="1257300" cy="1654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732520" y="3582035"/>
            <a:ext cx="23279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</a:rPr>
              <a:t>Transform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</a:rPr>
              <a:t>与新环境不匹配</a:t>
            </a:r>
            <a:endParaRPr lang="zh-CN" altLang="en-US" b="1">
              <a:latin typeface="Arial Bold" panose="020B0604020202090204" charset="0"/>
              <a:cs typeface="Arial Bold" panose="020B0604020202090204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2230120" y="2976880"/>
            <a:ext cx="1312545" cy="478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267075" y="3455035"/>
            <a:ext cx="23279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原工具在部分场景会</a:t>
            </a:r>
            <a:r>
              <a:rPr lang="en-US" altLang="zh-CN"/>
              <a:t>0</a:t>
            </a:r>
            <a:r>
              <a:rPr lang="zh-CN" altLang="en-US"/>
              <a:t>除</a:t>
            </a:r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4623435" y="6138545"/>
            <a:ext cx="1913255" cy="172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05270" y="6123305"/>
            <a:ext cx="36277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修改之后，采集脚本可以正常在新环境</a:t>
            </a:r>
            <a:r>
              <a:rPr lang="zh-CN" altLang="en-US"/>
              <a:t>工作</a:t>
            </a:r>
            <a:endParaRPr lang="zh-CN" altLang="en-US"/>
          </a:p>
        </p:txBody>
      </p:sp>
      <p:pic>
        <p:nvPicPr>
          <p:cNvPr id="14" name="图片 13" descr="ab0b656ceaf4923dfc38b35104b249f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65" y="66040"/>
            <a:ext cx="3176905" cy="1016635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H="1" flipV="1">
            <a:off x="6144895" y="770890"/>
            <a:ext cx="1480820" cy="240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689215" y="850900"/>
            <a:ext cx="30937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Arial Bold" panose="020B0604020202090204" charset="0"/>
                <a:cs typeface="Arial Bold" panose="020B0604020202090204" charset="0"/>
              </a:rPr>
              <a:t>原采集脚本不允许物体消失于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</a:rPr>
              <a:t>视野</a:t>
            </a:r>
            <a:endParaRPr lang="zh-CN" altLang="en-US" b="1"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2a66d6910_1_15"/>
          <p:cNvSpPr txBox="1"/>
          <p:nvPr/>
        </p:nvSpPr>
        <p:spPr>
          <a:xfrm>
            <a:off x="215898" y="139211"/>
            <a:ext cx="216000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研究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发现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2" name="图片 1" descr="5dbfc7f4d72a94708a33dc99d2f2fa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" y="1363980"/>
            <a:ext cx="5465445" cy="2769870"/>
          </a:xfrm>
          <a:prstGeom prst="rect">
            <a:avLst/>
          </a:prstGeom>
        </p:spPr>
      </p:pic>
      <p:pic>
        <p:nvPicPr>
          <p:cNvPr id="5" name="图片 4" descr="f92a4435e4f899c2b09982581b5d30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25" y="1134110"/>
            <a:ext cx="5168265" cy="2959735"/>
          </a:xfrm>
          <a:prstGeom prst="rect">
            <a:avLst/>
          </a:prstGeom>
        </p:spPr>
      </p:pic>
      <p:pic>
        <p:nvPicPr>
          <p:cNvPr id="6" name="图片 5" descr="c8a1a17aa604775dfa445448131863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325" y="4264025"/>
            <a:ext cx="3933825" cy="223139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 flipV="1">
            <a:off x="2251075" y="3580130"/>
            <a:ext cx="918210" cy="582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65170" y="4133850"/>
            <a:ext cx="27101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</a:t>
            </a:r>
            <a:r>
              <a:rPr lang="en-US" altLang="zh-CN"/>
              <a:t>SUSTechParkingLot</a:t>
            </a:r>
            <a:r>
              <a:rPr lang="zh-CN" altLang="en-US"/>
              <a:t>下将车位认为是车，忽略了远处黑色的</a:t>
            </a:r>
            <a:r>
              <a:rPr lang="zh-CN" altLang="en-US"/>
              <a:t>车</a:t>
            </a:r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6578600" y="3792220"/>
            <a:ext cx="3264535" cy="1989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730240" y="5781675"/>
            <a:ext cx="13150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</a:t>
            </a:r>
            <a:r>
              <a:rPr lang="en-US" altLang="zh-CN"/>
              <a:t>town01</a:t>
            </a:r>
            <a:r>
              <a:rPr lang="zh-CN" altLang="en-US"/>
              <a:t>中</a:t>
            </a:r>
            <a:endParaRPr lang="zh-CN" altLang="en-US"/>
          </a:p>
          <a:p>
            <a:r>
              <a:rPr lang="zh-CN" altLang="en-US"/>
              <a:t>表现依旧</a:t>
            </a:r>
            <a:r>
              <a:rPr lang="zh-CN" altLang="en-US"/>
              <a:t>较差</a:t>
            </a:r>
            <a:endParaRPr lang="zh-CN" altLang="en-US"/>
          </a:p>
        </p:txBody>
      </p:sp>
      <p:sp>
        <p:nvSpPr>
          <p:cNvPr id="178" name="Google Shape;178;g3a2a66d6910_2_265"/>
          <p:cNvSpPr txBox="1"/>
          <p:nvPr/>
        </p:nvSpPr>
        <p:spPr>
          <a:xfrm>
            <a:off x="247699" y="724733"/>
            <a:ext cx="585750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C00"/>
              </a:buClr>
              <a:buSzPts val="2400"/>
              <a:buFont typeface="宋体" panose="02010600030101010101" pitchFamily="2" charset="-122"/>
              <a:buNone/>
            </a:pPr>
            <a:r>
              <a:rPr lang="en-US" alt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SparseDrive</a:t>
            </a:r>
            <a:r>
              <a:rPr lang="zh-CN" altLang="en-US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在仿真环境</a:t>
            </a:r>
            <a:r>
              <a:rPr lang="en-US" alt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Domain Gap</a:t>
            </a:r>
            <a:r>
              <a:rPr lang="zh-CN" altLang="en-US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严重</a:t>
            </a:r>
            <a:endParaRPr lang="zh-CN" altLang="en-US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" y="4796155"/>
            <a:ext cx="5452745" cy="16065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2a66d6910_1_15"/>
          <p:cNvSpPr txBox="1"/>
          <p:nvPr/>
        </p:nvSpPr>
        <p:spPr>
          <a:xfrm>
            <a:off x="215898" y="139211"/>
            <a:ext cx="216000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研究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发现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20" name="Google Shape;220;g39955bf902d_0_94"/>
          <p:cNvSpPr/>
          <p:nvPr/>
        </p:nvSpPr>
        <p:spPr>
          <a:xfrm>
            <a:off x="5064809" y="2187892"/>
            <a:ext cx="926100" cy="5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83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425" tIns="80425" rIns="80425" bIns="80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30"/>
          </a:p>
        </p:txBody>
      </p:sp>
      <p:sp>
        <p:nvSpPr>
          <p:cNvPr id="2" name="Google Shape;171;g3a2a66d6910_1_35"/>
          <p:cNvSpPr/>
          <p:nvPr/>
        </p:nvSpPr>
        <p:spPr>
          <a:xfrm>
            <a:off x="1857375" y="2007870"/>
            <a:ext cx="2778125" cy="99949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ym typeface="+mn-ea"/>
              </a:rPr>
              <a:t>推测</a:t>
            </a: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模型对</a:t>
            </a:r>
            <a:r>
              <a:rPr lang="en-US" altLang="zh-CN" sz="1600">
                <a:sym typeface="+mn-ea"/>
              </a:rPr>
              <a:t>Carla</a:t>
            </a:r>
            <a:r>
              <a:rPr lang="zh-CN" altLang="en-US" sz="1600">
                <a:sym typeface="+mn-ea"/>
              </a:rPr>
              <a:t>仿真数据表现差，但是在真实地下停车场表现良好。</a:t>
            </a:r>
            <a:endParaRPr 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Google Shape;171;g3a2a66d6910_1_35"/>
          <p:cNvSpPr/>
          <p:nvPr/>
        </p:nvSpPr>
        <p:spPr>
          <a:xfrm>
            <a:off x="6420485" y="2021205"/>
            <a:ext cx="4149090" cy="99949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sym typeface="+mn-ea"/>
              </a:rPr>
              <a:t>Future Work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：</a:t>
            </a:r>
            <a:endParaRPr lang="zh-CN" altLang="en-US" sz="1600">
              <a:ea typeface="宋体" panose="02010600030101010101" pitchFamily="2" charset="-122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ym typeface="+mn-ea"/>
              </a:rPr>
              <a:t>采集真实工学院地下停车场的摄像和点云数据验证，尝试</a:t>
            </a:r>
            <a:r>
              <a:rPr lang="zh-CN" sz="1600">
                <a:sym typeface="+mn-ea"/>
              </a:rPr>
              <a:t>获得现实闭环测试</a:t>
            </a:r>
            <a:r>
              <a:rPr lang="zh-CN" sz="1600">
                <a:sym typeface="+mn-ea"/>
              </a:rPr>
              <a:t>数据。</a:t>
            </a:r>
            <a:endParaRPr lang="zh-CN" sz="1600">
              <a:sym typeface="+mn-ea"/>
            </a:endParaRPr>
          </a:p>
        </p:txBody>
      </p:sp>
      <p:sp>
        <p:nvSpPr>
          <p:cNvPr id="7" name="Google Shape;171;g3a2a66d6910_1_35"/>
          <p:cNvSpPr/>
          <p:nvPr/>
        </p:nvSpPr>
        <p:spPr>
          <a:xfrm>
            <a:off x="1857375" y="880745"/>
            <a:ext cx="2778125" cy="99949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ym typeface="+mn-ea"/>
              </a:rPr>
              <a:t>推测</a:t>
            </a: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1600">
                <a:sym typeface="+mn-ea"/>
              </a:rPr>
              <a:t>模型由于</a:t>
            </a:r>
            <a:r>
              <a:rPr lang="en-US" altLang="zh-CN" sz="1600">
                <a:sym typeface="+mn-ea"/>
              </a:rPr>
              <a:t>Domain Gap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，在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Carla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仿真数据集下表现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不佳。</a:t>
            </a:r>
            <a:endParaRPr lang="zh-CN" altLang="en-US" sz="16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Google Shape;220;g39955bf902d_0_94"/>
          <p:cNvSpPr/>
          <p:nvPr/>
        </p:nvSpPr>
        <p:spPr>
          <a:xfrm>
            <a:off x="5064809" y="1095057"/>
            <a:ext cx="926100" cy="5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83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425" tIns="80425" rIns="80425" bIns="80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30"/>
          </a:p>
        </p:txBody>
      </p:sp>
      <p:sp>
        <p:nvSpPr>
          <p:cNvPr id="9" name="Google Shape;171;g3a2a66d6910_1_35"/>
          <p:cNvSpPr/>
          <p:nvPr/>
        </p:nvSpPr>
        <p:spPr>
          <a:xfrm>
            <a:off x="6420485" y="880745"/>
            <a:ext cx="4149725" cy="99949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sym typeface="+mn-ea"/>
              </a:rPr>
              <a:t>Proofed False:</a:t>
            </a:r>
            <a:endParaRPr lang="en-US" altLang="zh-CN" sz="160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ym typeface="+mn-ea"/>
              </a:rPr>
              <a:t>我们采集了数据并进行了小范围的训练，但情况并没有</a:t>
            </a:r>
            <a:r>
              <a:rPr lang="zh-CN" altLang="en-US" sz="1600">
                <a:sym typeface="+mn-ea"/>
              </a:rPr>
              <a:t>好转。</a:t>
            </a:r>
            <a:endParaRPr lang="zh-CN" altLang="en-US" sz="1600">
              <a:sym typeface="+mn-ea"/>
            </a:endParaRPr>
          </a:p>
        </p:txBody>
      </p:sp>
      <p:sp>
        <p:nvSpPr>
          <p:cNvPr id="3" name="Google Shape;171;g3a2a66d6910_1_35"/>
          <p:cNvSpPr/>
          <p:nvPr/>
        </p:nvSpPr>
        <p:spPr>
          <a:xfrm>
            <a:off x="1842135" y="3280410"/>
            <a:ext cx="8727440" cy="249110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ym typeface="+mn-ea"/>
              </a:rPr>
              <a:t>总结发现：</a:t>
            </a:r>
            <a:r>
              <a:rPr lang="en-US" altLang="zh-CN" sz="1600">
                <a:sym typeface="+mn-ea"/>
              </a:rPr>
              <a:t>SparseDrive </a:t>
            </a:r>
            <a:r>
              <a:rPr lang="zh-CN" altLang="en-US" sz="1600">
                <a:sym typeface="+mn-ea"/>
              </a:rPr>
              <a:t>在开环基准上取得了具有竞争力的性能指标。在直接迁移至</a:t>
            </a:r>
            <a:r>
              <a:rPr lang="en-US" altLang="zh-CN" sz="1600">
                <a:sym typeface="+mn-ea"/>
              </a:rPr>
              <a:t> Carla </a:t>
            </a:r>
            <a:r>
              <a:rPr lang="zh-CN" altLang="en-US" sz="1600">
                <a:sym typeface="+mn-ea"/>
              </a:rPr>
              <a:t>闭环测试环境、且未进行针对闭环的训练或适配时，模型难以维持长期稳定的闭环执行。</a:t>
            </a:r>
            <a:endParaRPr lang="zh-CN" altLang="en-US" sz="160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>
              <a:sym typeface="+mn-e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ym typeface="+mn-ea"/>
              </a:rPr>
              <a:t>闭环测试暴露出模型在</a:t>
            </a:r>
            <a:r>
              <a:rPr lang="zh-CN" altLang="en-US" sz="1600" b="1">
                <a:latin typeface="Arial Bold" panose="020B0604020202090204" charset="0"/>
                <a:cs typeface="Arial Bold" panose="020B0604020202090204" charset="0"/>
                <a:sym typeface="+mn-ea"/>
              </a:rPr>
              <a:t>状态漂移、控制稳定性与反馈鲁棒性</a:t>
            </a:r>
            <a:r>
              <a:rPr lang="zh-CN" altLang="en-US" sz="1600">
                <a:sym typeface="+mn-ea"/>
              </a:rPr>
              <a:t>等方面的行为特征，这些特征在开环评测中难以观察。闭环测试为端到端模型提供了额外的诊断信号，有助于理解模型在真实交互条件下的行为边界。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561fdedf3_7_25"/>
          <p:cNvSpPr txBox="1"/>
          <p:nvPr/>
        </p:nvSpPr>
        <p:spPr>
          <a:xfrm>
            <a:off x="0" y="139065"/>
            <a:ext cx="300101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总结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与规划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1314450" y="1190625"/>
            <a:ext cx="9543415" cy="447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None/>
            </a:pP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工作总结：当前端到端自动驾驶评估高度依赖静态数据集的开环指标（位移误差、感知分数等），难以反映真实交互驾驶能力，容易掩盖时序不稳定、误差累积与状态漂移等问题。为此，我们提出了以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“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可测试性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”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为核心的闭环测试范式，对端到端模型进行闭环测试评估。在闭环测试中，我们发现开环高分不代表闭环稳定，闭环执行能暴露出开环不可见的关键特性，如时序鲁棒性、可恢复性、交互下的泛化能力。闭环测试并非替代开环，而是作为互补评估视角，把评测从静态指标对比推进到必须考虑长时序性的实际驾驶场景，更接近部署需求。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None/>
            </a:pPr>
            <a:endParaRPr lang="en-US" altLang="zh-CN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None/>
            </a:pP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未来规划：扩展更丰富且可控的扰动场景；引入域自适应仿真与反应式智能体缩小仿真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-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现实差距；将闭环诊断信号反馈到模型结构，训练目标中。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Google Shape;82;p3"/>
          <p:cNvSpPr txBox="1"/>
          <p:nvPr/>
        </p:nvSpPr>
        <p:spPr>
          <a:xfrm>
            <a:off x="0" y="65913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辰韬资本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, </a:t>
            </a: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南京大学上海校友会自动驾驶分会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, </a:t>
            </a: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九章智驾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. </a:t>
            </a: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端到端自动驾驶行业研究报告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[R]. 2024.</a:t>
            </a:r>
            <a:endParaRPr lang="en-US" altLang="zh-CN" sz="1000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/>
        </p:nvSpPr>
        <p:spPr>
          <a:xfrm>
            <a:off x="107950" y="139065"/>
            <a:ext cx="284480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研究背景与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定义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107950" y="711835"/>
            <a:ext cx="297434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从模块化到</a:t>
            </a: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端到端</a:t>
            </a:r>
            <a:endParaRPr lang="zh-CN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635" y="66040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Y. Hu, J. Yang, L. Chen, K. Li, C. Sima, X. Zhu, et al., "Planning-oriented autonomous driving," in Proceedings of the IEEE/CVF Conference on Computer Vision and Pattern Recognition (CVPR), 2023, pp. 17853–17862.</a:t>
            </a:r>
            <a:endParaRPr lang="en-US" altLang="zh-CN" sz="1000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" y="1712595"/>
            <a:ext cx="11390630" cy="2835910"/>
          </a:xfrm>
          <a:prstGeom prst="rect">
            <a:avLst/>
          </a:prstGeom>
        </p:spPr>
      </p:pic>
      <p:sp>
        <p:nvSpPr>
          <p:cNvPr id="6" name="Google Shape;92;g3a2a66d6910_1_95"/>
          <p:cNvSpPr txBox="1"/>
          <p:nvPr/>
        </p:nvSpPr>
        <p:spPr>
          <a:xfrm>
            <a:off x="3112770" y="1202055"/>
            <a:ext cx="6028055" cy="33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模块化与端到端</a:t>
            </a:r>
            <a:r>
              <a:rPr lang="zh-CN" altLang="en-US" sz="1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架构的消融实验分析</a:t>
            </a:r>
            <a:endParaRPr lang="zh-CN" altLang="en-US" sz="16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3050" y="2160270"/>
            <a:ext cx="11627485" cy="215900"/>
          </a:xfrm>
          <a:prstGeom prst="rect">
            <a:avLst/>
          </a:prstGeom>
          <a:ln w="44450" cap="flat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3050" y="4279265"/>
            <a:ext cx="11627485" cy="215900"/>
          </a:xfrm>
          <a:prstGeom prst="rect">
            <a:avLst/>
          </a:prstGeom>
          <a:ln w="44450" cap="flat" cmpd="sng"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Google Shape;92;g3a2a66d6910_1_95"/>
          <p:cNvSpPr txBox="1"/>
          <p:nvPr/>
        </p:nvSpPr>
        <p:spPr>
          <a:xfrm>
            <a:off x="1682115" y="4883150"/>
            <a:ext cx="9329420" cy="70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对比</a:t>
            </a:r>
            <a:r>
              <a:rPr lang="en-US" altLang="zh-C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ID-0* </a:t>
            </a:r>
            <a:r>
              <a:rPr lang="zh-CN" altLang="en-US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和</a:t>
            </a:r>
            <a:r>
              <a:rPr lang="en-US" altLang="zh-C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ID-12</a:t>
            </a:r>
            <a:r>
              <a:rPr lang="zh-CN" altLang="en-US" sz="2000">
                <a:solidFill>
                  <a:schemeClr val="dk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，</a:t>
            </a:r>
            <a:r>
              <a:rPr lang="zh-CN" altLang="en-US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在任务设置完全一致的情况下，</a:t>
            </a:r>
            <a:endParaRPr lang="zh-CN" altLang="en-US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端到端统一建模相比朴素模块化设计，在</a:t>
            </a:r>
            <a:r>
              <a:rPr lang="en-US" altLang="zh-C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Prediction</a:t>
            </a:r>
            <a:r>
              <a:rPr lang="zh-CN" altLang="en-US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和</a:t>
            </a:r>
            <a:r>
              <a:rPr lang="en-US" altLang="zh-C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Planning</a:t>
            </a:r>
            <a:r>
              <a:rPr lang="zh-CN" altLang="en-US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上均表现出更优性能。</a:t>
            </a:r>
            <a:endParaRPr lang="zh-CN" altLang="en-US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enerated_image_ddc2d269-6c5d-433a-8f63-167cb4b9b9f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2125" y="944880"/>
            <a:ext cx="8667115" cy="4728210"/>
          </a:xfrm>
          <a:prstGeom prst="rect">
            <a:avLst/>
          </a:prstGeom>
        </p:spPr>
      </p:pic>
      <p:sp>
        <p:nvSpPr>
          <p:cNvPr id="102" name="Google Shape;102;g3a47d8f87f3_0_78"/>
          <p:cNvSpPr txBox="1"/>
          <p:nvPr/>
        </p:nvSpPr>
        <p:spPr>
          <a:xfrm>
            <a:off x="107950" y="139065"/>
            <a:ext cx="2765425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评价体系的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优化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03" name="Google Shape;103;g3a47d8f87f3_0_78"/>
          <p:cNvSpPr txBox="1"/>
          <p:nvPr/>
        </p:nvSpPr>
        <p:spPr>
          <a:xfrm>
            <a:off x="107950" y="707390"/>
            <a:ext cx="232156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从开环</a:t>
            </a: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到闭环</a:t>
            </a:r>
            <a:endParaRPr lang="zh-CN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Google Shape;82;p3"/>
          <p:cNvSpPr txBox="1"/>
          <p:nvPr/>
        </p:nvSpPr>
        <p:spPr>
          <a:xfrm>
            <a:off x="0" y="65913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Z. Li et al., "Is Ego Status All You Need for Open-Loop End-to-End Autonomous Driving?" in Proceedings of the IEEE/CVF Conference on Computer Vision and Pattern Recognition (CVPR), 2024.</a:t>
            </a:r>
            <a:endParaRPr lang="en-US" altLang="zh-CN" sz="1000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76040" y="5760085"/>
            <a:ext cx="455866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2000" b="1" i="0">
                <a:solidFill>
                  <a:srgbClr val="000000"/>
                </a:solidFill>
                <a:latin typeface="+mj-lt"/>
                <a:ea typeface="-webkit-standard"/>
                <a:cs typeface="+mj-lt"/>
              </a:rPr>
              <a:t>开环评测与真实部署之间具有显著</a:t>
            </a:r>
            <a:r>
              <a:rPr lang="zh-CN" altLang="en-US" sz="2000" b="1" i="0">
                <a:solidFill>
                  <a:srgbClr val="000000"/>
                </a:solidFill>
                <a:latin typeface="+mj-lt"/>
                <a:ea typeface="-webkit-standard"/>
                <a:cs typeface="+mj-lt"/>
              </a:rPr>
              <a:t>差异</a:t>
            </a:r>
            <a:endParaRPr lang="zh-CN" altLang="en-US" sz="2000" b="1" i="0">
              <a:solidFill>
                <a:srgbClr val="000000"/>
              </a:solidFill>
              <a:latin typeface="+mj-lt"/>
              <a:ea typeface="-webkit-standard"/>
              <a:cs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47d8f87f3_0_78"/>
          <p:cNvSpPr txBox="1"/>
          <p:nvPr/>
        </p:nvSpPr>
        <p:spPr>
          <a:xfrm>
            <a:off x="107950" y="139065"/>
            <a:ext cx="2765425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评价体系的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优化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03" name="Google Shape;103;g3a47d8f87f3_0_78"/>
          <p:cNvSpPr txBox="1"/>
          <p:nvPr/>
        </p:nvSpPr>
        <p:spPr>
          <a:xfrm>
            <a:off x="107950" y="720725"/>
            <a:ext cx="232156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从开环</a:t>
            </a: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到闭环</a:t>
            </a:r>
            <a:endParaRPr lang="zh-CN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Google Shape;92;g3a2a66d6910_1_95"/>
          <p:cNvSpPr txBox="1"/>
          <p:nvPr/>
        </p:nvSpPr>
        <p:spPr>
          <a:xfrm>
            <a:off x="3233420" y="5490210"/>
            <a:ext cx="593661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对历史输入进行系统性干扰后，</a:t>
            </a:r>
            <a:r>
              <a:rPr lang="en-US" altLang="zh-CN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uniAD</a:t>
            </a:r>
            <a:r>
              <a:rPr lang="zh-CN" altLang="en-US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后端到端模型规划性能对比</a:t>
            </a:r>
            <a:endParaRPr lang="zh-CN" altLang="en-US"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Google Shape;82;p3"/>
          <p:cNvSpPr txBox="1"/>
          <p:nvPr/>
        </p:nvSpPr>
        <p:spPr>
          <a:xfrm>
            <a:off x="0" y="65913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Z. Li et al., "Is Ego Status All You Need for Open-Loop End-to-End Autonomous Driving?" in Proceedings of the IEEE/CVF Conference on Computer Vision and Pattern Recognition (CVPR), 2024.</a:t>
            </a:r>
            <a:endParaRPr lang="en-US" altLang="zh-CN" sz="1000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pic>
        <p:nvPicPr>
          <p:cNvPr id="4" name="图片 3" descr="511324beb2e7591d044195e56dfde4e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1976120"/>
            <a:ext cx="11029315" cy="3321050"/>
          </a:xfrm>
          <a:prstGeom prst="rect">
            <a:avLst/>
          </a:prstGeom>
        </p:spPr>
      </p:pic>
      <p:sp>
        <p:nvSpPr>
          <p:cNvPr id="7" name="Google Shape;92;g3a2a66d6910_1_95"/>
          <p:cNvSpPr txBox="1"/>
          <p:nvPr/>
        </p:nvSpPr>
        <p:spPr>
          <a:xfrm>
            <a:off x="2429510" y="962660"/>
            <a:ext cx="749935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开环评测掩盖了模型对历史输入的</a:t>
            </a:r>
            <a:r>
              <a:rPr lang="en-US" altLang="zh-CN" sz="2000" b="1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“</a:t>
            </a:r>
            <a:r>
              <a:rPr lang="zh-CN" altLang="en-US" sz="2000" b="1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记忆依赖</a:t>
            </a:r>
            <a:r>
              <a:rPr lang="en-US" altLang="zh-CN" sz="2000" b="1">
                <a:solidFill>
                  <a:schemeClr val="dk1"/>
                </a:solidFill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”</a:t>
            </a:r>
            <a:endParaRPr lang="zh-CN" altLang="en-US" sz="2000" b="1">
              <a:solidFill>
                <a:schemeClr val="dk1"/>
              </a:solidFill>
              <a:latin typeface="+mj-lt"/>
              <a:ea typeface="宋体" panose="02010600030101010101" pitchFamily="2" charset="-122"/>
              <a:cs typeface="+mj-lt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dk1"/>
                </a:solidFill>
                <a:latin typeface="+mj-lt"/>
                <a:ea typeface="宋体" panose="02010600030101010101" pitchFamily="2" charset="-122"/>
                <a:cs typeface="+mj-lt"/>
                <a:sym typeface="Times New Roman" panose="02020603050405020304"/>
              </a:rPr>
              <a:t>模型一定程度上是在拟合数据集，而非获得高泛化的能力</a:t>
            </a:r>
            <a:endParaRPr lang="zh-CN" altLang="en-US" sz="2000" b="1">
              <a:solidFill>
                <a:schemeClr val="dk1"/>
              </a:solidFill>
              <a:latin typeface="+mj-lt"/>
              <a:ea typeface="宋体" panose="02010600030101010101" pitchFamily="2" charset="-122"/>
              <a:cs typeface="+mj-lt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dk1"/>
                </a:solidFill>
                <a:latin typeface="+mj-lt"/>
                <a:ea typeface="宋体" panose="02010600030101010101" pitchFamily="2" charset="-122"/>
                <a:cs typeface="+mj-lt"/>
                <a:sym typeface="Times New Roman" panose="02020603050405020304"/>
              </a:rPr>
              <a:t>这类失败模式在闭环执行中可被</a:t>
            </a:r>
            <a:r>
              <a:rPr lang="zh-CN" altLang="en-US" sz="2000" b="1">
                <a:solidFill>
                  <a:schemeClr val="dk1"/>
                </a:solidFill>
                <a:latin typeface="+mj-lt"/>
                <a:ea typeface="宋体" panose="02010600030101010101" pitchFamily="2" charset="-122"/>
                <a:cs typeface="+mj-lt"/>
                <a:sym typeface="Times New Roman" panose="02020603050405020304"/>
              </a:rPr>
              <a:t>稳定暴露。</a:t>
            </a:r>
            <a:endParaRPr lang="zh-CN" altLang="en-US" sz="2000" b="1">
              <a:solidFill>
                <a:schemeClr val="dk1"/>
              </a:solidFill>
              <a:latin typeface="+mj-lt"/>
              <a:ea typeface="宋体" panose="02010600030101010101" pitchFamily="2" charset="-122"/>
              <a:cs typeface="+mj-lt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000" b="1">
              <a:solidFill>
                <a:schemeClr val="dk1"/>
              </a:solidFill>
              <a:latin typeface="+mj-lt"/>
              <a:ea typeface="宋体" panose="02010600030101010101" pitchFamily="2" charset="-122"/>
              <a:cs typeface="+mj-lt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47d8f87f3_0_78"/>
          <p:cNvSpPr txBox="1"/>
          <p:nvPr/>
        </p:nvSpPr>
        <p:spPr>
          <a:xfrm>
            <a:off x="107950" y="139065"/>
            <a:ext cx="2765425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评价体系的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优化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03" name="Google Shape;103;g3a47d8f87f3_0_78"/>
          <p:cNvSpPr txBox="1"/>
          <p:nvPr/>
        </p:nvSpPr>
        <p:spPr>
          <a:xfrm>
            <a:off x="107950" y="733425"/>
            <a:ext cx="232156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从开环</a:t>
            </a: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到闭环</a:t>
            </a:r>
            <a:endParaRPr lang="zh-CN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Google Shape;88;g3a2a66d6910_1_95"/>
          <p:cNvSpPr txBox="1"/>
          <p:nvPr/>
        </p:nvSpPr>
        <p:spPr>
          <a:xfrm>
            <a:off x="424180" y="934085"/>
            <a:ext cx="11118215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闭环测试通过</a:t>
            </a:r>
            <a:r>
              <a:rPr lang="en-US" altLang="zh-CN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“</a:t>
            </a:r>
            <a:r>
              <a:rPr lang="zh-CN" altLang="en-US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感知</a:t>
            </a:r>
            <a:r>
              <a:rPr lang="en-US" altLang="zh-CN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–</a:t>
            </a:r>
            <a:r>
              <a:rPr lang="zh-CN" altLang="en-US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决策</a:t>
            </a:r>
            <a:r>
              <a:rPr lang="en-US" altLang="zh-CN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–</a:t>
            </a:r>
            <a:r>
              <a:rPr lang="zh-CN" altLang="en-US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执行</a:t>
            </a:r>
            <a:r>
              <a:rPr lang="en-US" altLang="zh-CN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–</a:t>
            </a:r>
            <a:r>
              <a:rPr lang="zh-CN" altLang="en-US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状态反馈</a:t>
            </a:r>
            <a:r>
              <a:rPr lang="en-US" altLang="zh-CN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”</a:t>
            </a:r>
            <a:r>
              <a:rPr lang="zh-CN" altLang="en-US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的连续交互</a:t>
            </a:r>
            <a:endParaRPr lang="zh-CN" altLang="en-US" sz="2000" b="1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lvl="0" indent="457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000" b="1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评估模型在时间演化过程中的稳定性与鲁棒性。</a:t>
            </a:r>
            <a:endParaRPr lang="zh-CN" altLang="en-US" sz="2000" b="1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220" y="1997075"/>
            <a:ext cx="10798175" cy="2477135"/>
          </a:xfrm>
          <a:prstGeom prst="rect">
            <a:avLst/>
          </a:prstGeom>
        </p:spPr>
      </p:pic>
      <p:sp>
        <p:nvSpPr>
          <p:cNvPr id="8" name="Google Shape;92;g3a2a66d6910_1_95"/>
          <p:cNvSpPr txBox="1"/>
          <p:nvPr/>
        </p:nvSpPr>
        <p:spPr>
          <a:xfrm>
            <a:off x="3604260" y="4575810"/>
            <a:ext cx="4675505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开环专家轨迹与闭环策略推演中的分布差异示意图</a:t>
            </a:r>
            <a:endParaRPr lang="zh-CN" altLang="en-US"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82;p3"/>
          <p:cNvSpPr txBox="1"/>
          <p:nvPr/>
        </p:nvSpPr>
        <p:spPr>
          <a:xfrm>
            <a:off x="0" y="65913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L. Chen, P. Wu, K. Chitta, B. Jaeger, A. Geiger, and H. Li, "End-to-end Autonomous Driving: Challenges and Frontiers," IEEE Transactions on Pattern Analysis and Machine Intelligence (TPAMI), vol. 47, no. 2, 2024.</a:t>
            </a:r>
            <a:endParaRPr lang="en-US" altLang="zh-CN" sz="1000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29510" y="5159375"/>
            <a:ext cx="7230745" cy="10502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spcBef>
                <a:spcPts val="5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动态交互性（</a:t>
            </a:r>
            <a:r>
              <a:rPr lang="en-US" altLang="zh-CN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Interaction</a:t>
            </a:r>
            <a:r>
              <a:rPr lang="zh-CN" altLang="en-US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）误差累积（</a:t>
            </a:r>
            <a:r>
              <a:rPr lang="en-US" altLang="zh-CN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Error Accumulation</a:t>
            </a:r>
            <a:r>
              <a:rPr lang="zh-CN" altLang="en-US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）</a:t>
            </a:r>
            <a:endParaRPr lang="zh-CN" altLang="en-US" sz="1800" b="0" i="0">
              <a:solidFill>
                <a:schemeClr val="tx1"/>
              </a:solidFill>
              <a:latin typeface="Times New Roman Regular" panose="02020503050405090304" charset="0"/>
              <a:ea typeface="ui-sans-serif"/>
              <a:cs typeface="Times New Roman Regular" panose="02020503050405090304" charset="0"/>
            </a:endParaRPr>
          </a:p>
          <a:p>
            <a:pPr marL="0" indent="0" algn="ctr">
              <a:spcBef>
                <a:spcPts val="5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时空连续性（</a:t>
            </a:r>
            <a:r>
              <a:rPr lang="en-US" altLang="zh-CN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Temporal Consistency</a:t>
            </a:r>
            <a:r>
              <a:rPr lang="zh-CN" altLang="en-US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）因果一致性（</a:t>
            </a:r>
            <a:r>
              <a:rPr lang="en-US" altLang="zh-CN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Causality</a:t>
            </a:r>
            <a:r>
              <a:rPr lang="zh-CN" altLang="en-US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）</a:t>
            </a:r>
            <a:endParaRPr lang="zh-CN" altLang="en-US" sz="1800" b="0" i="0">
              <a:solidFill>
                <a:schemeClr val="tx1"/>
              </a:solidFill>
              <a:latin typeface="Times New Roman Regular" panose="02020503050405090304" charset="0"/>
              <a:ea typeface="ui-sans-serif"/>
              <a:cs typeface="Times New Roman Regular" panose="02020503050405090304" charset="0"/>
            </a:endParaRPr>
          </a:p>
          <a:p>
            <a:pPr marL="0" indent="0" algn="ctr">
              <a:spcBef>
                <a:spcPts val="50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协变量偏移下的纠偏能力（</a:t>
            </a:r>
            <a:r>
              <a:rPr lang="en-US" altLang="zh-CN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Robustness under Shift</a:t>
            </a:r>
            <a:r>
              <a:rPr lang="zh-CN" altLang="en-US" sz="1800" b="0" i="0">
                <a:solidFill>
                  <a:schemeClr val="tx1"/>
                </a:solidFill>
                <a:latin typeface="Times New Roman Regular" panose="02020503050405090304" charset="0"/>
                <a:ea typeface="ui-sans-serif"/>
                <a:cs typeface="Times New Roman Regular" panose="02020503050405090304" charset="0"/>
              </a:rPr>
              <a:t>）</a:t>
            </a:r>
            <a:endParaRPr lang="zh-CN" altLang="en-US" sz="1800" b="0" i="0">
              <a:solidFill>
                <a:schemeClr val="tx1"/>
              </a:solidFill>
              <a:latin typeface="Times New Roman Regular" panose="02020503050405090304" charset="0"/>
              <a:ea typeface="ui-sans-serif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47d8f87f3_0_78"/>
          <p:cNvSpPr txBox="1"/>
          <p:nvPr/>
        </p:nvSpPr>
        <p:spPr>
          <a:xfrm>
            <a:off x="107950" y="139065"/>
            <a:ext cx="2765425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评价体系的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优化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03" name="Google Shape;103;g3a47d8f87f3_0_78"/>
          <p:cNvSpPr txBox="1"/>
          <p:nvPr/>
        </p:nvSpPr>
        <p:spPr>
          <a:xfrm>
            <a:off x="107950" y="684530"/>
            <a:ext cx="356108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从开环到闭环</a:t>
            </a:r>
            <a:endParaRPr lang="zh-CN" altLang="en-US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885" y="1605915"/>
            <a:ext cx="10703560" cy="3925570"/>
          </a:xfrm>
          <a:prstGeom prst="rect">
            <a:avLst/>
          </a:prstGeom>
        </p:spPr>
      </p:pic>
      <p:sp>
        <p:nvSpPr>
          <p:cNvPr id="5" name="Google Shape;92;g3a2a66d6910_1_95"/>
          <p:cNvSpPr txBox="1"/>
          <p:nvPr/>
        </p:nvSpPr>
        <p:spPr>
          <a:xfrm>
            <a:off x="3631565" y="1118235"/>
            <a:ext cx="4813935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>
                <a:solidFill>
                  <a:schemeClr val="dk1"/>
                </a:solidFill>
                <a:latin typeface="Times New Roman Bold" panose="02020503050405090304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各评测范式的能力覆盖对比</a:t>
            </a:r>
            <a:endParaRPr lang="zh-CN" altLang="en-US" sz="1800" b="1">
              <a:solidFill>
                <a:schemeClr val="dk1"/>
              </a:solidFill>
              <a:latin typeface="Times New Roman Bold" panose="02020503050405090304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47d8f87f3_0_78"/>
          <p:cNvSpPr txBox="1"/>
          <p:nvPr/>
        </p:nvSpPr>
        <p:spPr>
          <a:xfrm>
            <a:off x="107950" y="139065"/>
            <a:ext cx="2765425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评价体系的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优化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03" name="Google Shape;103;g3a47d8f87f3_0_78"/>
          <p:cNvSpPr txBox="1"/>
          <p:nvPr/>
        </p:nvSpPr>
        <p:spPr>
          <a:xfrm>
            <a:off x="307975" y="710565"/>
            <a:ext cx="356108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ED6C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从开环到闭环</a:t>
            </a:r>
            <a:endParaRPr lang="zh-CN" altLang="en-US" sz="2400" b="1">
              <a:solidFill>
                <a:srgbClr val="ED6C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Google Shape;88;g3a2a66d6910_1_95"/>
          <p:cNvSpPr txBox="1"/>
          <p:nvPr/>
        </p:nvSpPr>
        <p:spPr>
          <a:xfrm>
            <a:off x="307975" y="2361565"/>
            <a:ext cx="6061710" cy="209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现有长时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沿闭环评测工作内容与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局限性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）强耦合：平台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/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任务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/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模型绑定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）维度不全：指标过于单一（如碰撞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率）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190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）缺诊断：更偏结果评估，缺乏过程分析能力</a:t>
            </a: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2760" y="2317115"/>
            <a:ext cx="6454775" cy="1460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35775" y="3777615"/>
            <a:ext cx="366204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lang="zh-CN" altLang="en-US" sz="1600" i="0">
                <a:solidFill>
                  <a:srgbClr val="1A1C1E"/>
                </a:solidFill>
                <a:latin typeface="Inter"/>
                <a:ea typeface="Inter"/>
              </a:rPr>
              <a:t>主流闭环仿真平台及其</a:t>
            </a:r>
            <a:r>
              <a:rPr lang="zh-CN" altLang="en-US" sz="1600" i="0">
                <a:solidFill>
                  <a:srgbClr val="1A1C1E"/>
                </a:solidFill>
                <a:latin typeface="Inter"/>
                <a:ea typeface="Inter"/>
              </a:rPr>
              <a:t>特定评测基准</a:t>
            </a:r>
            <a:endParaRPr lang="zh-CN" altLang="en-US" sz="1600" i="0">
              <a:solidFill>
                <a:srgbClr val="1A1C1E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561fdedf3_7_25"/>
          <p:cNvSpPr txBox="1"/>
          <p:nvPr/>
        </p:nvSpPr>
        <p:spPr>
          <a:xfrm>
            <a:off x="0" y="139065"/>
            <a:ext cx="3001010" cy="50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entury Gothic" panose="020B0502020202020204"/>
              <a:buNone/>
            </a:pP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行业现状与</a:t>
            </a:r>
            <a:r>
              <a:rPr lang="zh-CN" sz="2700" b="1" i="0" u="none" strike="noStrike" cap="none">
                <a:solidFill>
                  <a:srgbClr val="000000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挑战</a:t>
            </a:r>
            <a:endParaRPr lang="zh-CN" sz="2700" b="1" i="0" u="none" strike="noStrike" cap="none">
              <a:solidFill>
                <a:srgbClr val="000000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80645" y="1359535"/>
            <a:ext cx="6282690" cy="447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Char char="l"/>
            </a:pPr>
            <a:r>
              <a:rPr lang="zh-CN" sz="1900">
                <a:solidFill>
                  <a:schemeClr val="dk1"/>
                </a:solidFill>
              </a:rPr>
              <a:t>行业共识：</a:t>
            </a:r>
            <a:r>
              <a:rPr lang="zh-CN" altLang="en-US" sz="1900">
                <a:solidFill>
                  <a:srgbClr val="333333"/>
                </a:solidFill>
              </a:rPr>
              <a:t>自</a:t>
            </a:r>
            <a:r>
              <a:rPr lang="en-US" altLang="zh-CN" sz="1900">
                <a:solidFill>
                  <a:srgbClr val="333333"/>
                </a:solidFill>
              </a:rPr>
              <a:t> 2023 </a:t>
            </a:r>
            <a:r>
              <a:rPr lang="zh-CN" altLang="en-US" sz="1900">
                <a:solidFill>
                  <a:srgbClr val="333333"/>
                </a:solidFill>
              </a:rPr>
              <a:t>年以来，受</a:t>
            </a:r>
            <a:r>
              <a:rPr lang="en-US" altLang="zh-CN" sz="1900">
                <a:solidFill>
                  <a:srgbClr val="333333"/>
                </a:solidFill>
              </a:rPr>
              <a:t> Tesla FSD v12 </a:t>
            </a:r>
            <a:r>
              <a:rPr lang="zh-CN" altLang="en-US" sz="1900">
                <a:solidFill>
                  <a:srgbClr val="333333"/>
                </a:solidFill>
              </a:rPr>
              <a:t>的影响，</a:t>
            </a:r>
            <a:r>
              <a:rPr lang="en-US" altLang="zh-CN" sz="1900">
                <a:solidFill>
                  <a:srgbClr val="333333"/>
                </a:solidFill>
              </a:rPr>
              <a:t>90% </a:t>
            </a:r>
            <a:r>
              <a:rPr lang="zh-CN" altLang="en-US" sz="1900">
                <a:solidFill>
                  <a:srgbClr val="333333"/>
                </a:solidFill>
              </a:rPr>
              <a:t>的头部自动驾驶公司（如华为、小鹏、元戎启行等）已投入研发端到端模型</a:t>
            </a:r>
            <a:r>
              <a:rPr lang="zh-CN" altLang="en-US" sz="1900">
                <a:solidFill>
                  <a:srgbClr val="333333"/>
                </a:solidFill>
                <a:ea typeface="宋体" panose="02010600030101010101" pitchFamily="2" charset="-122"/>
              </a:rPr>
              <a:t>。</a:t>
            </a:r>
            <a:endParaRPr lang="zh-CN" altLang="en-US" sz="190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Char char="l"/>
            </a:pPr>
            <a:endParaRPr lang="zh-CN" altLang="en-US" sz="1900">
              <a:solidFill>
                <a:srgbClr val="333333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charset="0"/>
              <a:buChar char="l"/>
            </a:pPr>
            <a:r>
              <a:rPr lang="zh-CN" altLang="en-US" sz="1900">
                <a:solidFill>
                  <a:srgbClr val="333333"/>
                </a:solidFill>
              </a:rPr>
              <a:t>评测挑战：随着自动驾驶从模块化范式向端到端范式转移，</a:t>
            </a:r>
            <a:r>
              <a:rPr lang="zh-CN" altLang="en-US" sz="1900">
                <a:solidFill>
                  <a:srgbClr val="333333"/>
                </a:solidFill>
              </a:rPr>
              <a:t>但模型能力的评估方式</a:t>
            </a:r>
            <a:r>
              <a:rPr lang="zh-CN" altLang="en-US" sz="1900" b="1">
                <a:solidFill>
                  <a:srgbClr val="FF0000"/>
                </a:solidFill>
                <a:latin typeface="Arial Bold" panose="020B0604020202090204" charset="0"/>
              </a:rPr>
              <a:t>并未同步演进</a:t>
            </a:r>
            <a:r>
              <a:rPr lang="zh-CN" altLang="en-US" sz="1900">
                <a:solidFill>
                  <a:srgbClr val="333333"/>
                </a:solidFill>
              </a:rPr>
              <a:t>，仍然大量依赖于反馈缺失与偏移积累的开环评测。且现有模拟器在传感器高保真仿真上仍有差距，行业亟需新的测试方法论和闭环验证工具。</a:t>
            </a:r>
            <a:endParaRPr lang="en-US" altLang="zh-CN" sz="1900"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zh-CN" altLang="en-US" sz="190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85" y="1581150"/>
            <a:ext cx="5875655" cy="3695065"/>
          </a:xfrm>
          <a:prstGeom prst="rect">
            <a:avLst/>
          </a:prstGeom>
        </p:spPr>
      </p:pic>
      <p:sp>
        <p:nvSpPr>
          <p:cNvPr id="4" name="Google Shape;82;p3"/>
          <p:cNvSpPr txBox="1"/>
          <p:nvPr/>
        </p:nvSpPr>
        <p:spPr>
          <a:xfrm>
            <a:off x="0" y="6591300"/>
            <a:ext cx="1219136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辰韬资本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, </a:t>
            </a: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南京大学上海校友会自动驾驶分会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, </a:t>
            </a: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九章智驾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. </a:t>
            </a:r>
            <a:r>
              <a:rPr lang="zh-CN" altLang="en-US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端到端自动驾驶行业研究报告</a:t>
            </a:r>
            <a:r>
              <a:rPr lang="en-US" altLang="zh-CN" sz="1000">
                <a:solidFill>
                  <a:schemeClr val="dk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宋体" panose="02010600030101010101" pitchFamily="2" charset="-122"/>
              </a:rPr>
              <a:t>[R]. 2024.</a:t>
            </a:r>
            <a:endParaRPr lang="en-US" altLang="zh-CN" sz="1000">
              <a:solidFill>
                <a:schemeClr val="dk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8" name="Google Shape;92;g3a2a66d6910_1_95"/>
          <p:cNvSpPr txBox="1"/>
          <p:nvPr/>
        </p:nvSpPr>
        <p:spPr>
          <a:xfrm>
            <a:off x="6716395" y="1359535"/>
            <a:ext cx="4982210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/>
            <a:r>
              <a:rPr lang="zh-CN" altLang="en-US">
                <a:solidFill>
                  <a:srgbClr val="1A1C1E"/>
                </a:solidFill>
                <a:latin typeface="Inter"/>
                <a:ea typeface="Inter"/>
                <a:sym typeface="+mn-ea"/>
              </a:rPr>
              <a:t>面向端到端闭环验证的传统仿真器与世界模型仿真器架构对比</a:t>
            </a:r>
            <a:endParaRPr lang="zh-CN" altLang="en-US" sz="14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73.20141732283464,&quot;left&quot;:345.2911023622046,&quot;top&quot;:354.37779527559053,&quot;width&quot;:285.01874015748035}"/>
</p:tagLst>
</file>

<file path=ppt/tags/tag10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11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12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13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14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15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16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17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18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19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2.xml><?xml version="1.0" encoding="utf-8"?>
<p:tagLst xmlns:p="http://schemas.openxmlformats.org/presentationml/2006/main">
  <p:tag name="KSO_WM_DIAGRAM_VIRTUALLY_FRAME" val="{&quot;height&quot;:73.20141732283464,&quot;left&quot;:345.2911023622046,&quot;top&quot;:354.37779527559053,&quot;width&quot;:285.01874015748035}"/>
</p:tagLst>
</file>

<file path=ppt/tags/tag20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3.xml><?xml version="1.0" encoding="utf-8"?>
<p:tagLst xmlns:p="http://schemas.openxmlformats.org/presentationml/2006/main">
  <p:tag name="KSO_WM_DIAGRAM_VIRTUALLY_FRAME" val="{&quot;height&quot;:73.20141732283464,&quot;left&quot;:345.2911023622046,&quot;top&quot;:354.37779527559053,&quot;width&quot;:285.01874015748035}"/>
</p:tagLst>
</file>

<file path=ppt/tags/tag4.xml><?xml version="1.0" encoding="utf-8"?>
<p:tagLst xmlns:p="http://schemas.openxmlformats.org/presentationml/2006/main">
  <p:tag name="KSO_WM_DIAGRAM_VIRTUALLY_FRAME" val="{&quot;height&quot;:73.20141732283464,&quot;left&quot;:345.2911023622046,&quot;top&quot;:354.37779527559053,&quot;width&quot;:285.01874015748035}"/>
</p:tagLst>
</file>

<file path=ppt/tags/tag5.xml><?xml version="1.0" encoding="utf-8"?>
<p:tagLst xmlns:p="http://schemas.openxmlformats.org/presentationml/2006/main">
  <p:tag name="KSO_WM_DIAGRAM_VIRTUALLY_FRAME" val="{&quot;height&quot;:73.20141732283464,&quot;left&quot;:345.2911023622046,&quot;top&quot;:354.37779527559053,&quot;width&quot;:285.01874015748035}"/>
</p:tagLst>
</file>

<file path=ppt/tags/tag6.xml><?xml version="1.0" encoding="utf-8"?>
<p:tagLst xmlns:p="http://schemas.openxmlformats.org/presentationml/2006/main">
  <p:tag name="KSO_WM_DIAGRAM_VIRTUALLY_FRAME" val="{&quot;height&quot;:73.20141732283464,&quot;left&quot;:345.2911023622046,&quot;top&quot;:354.37779527559053,&quot;width&quot;:285.01874015748035}"/>
</p:tagLst>
</file>

<file path=ppt/tags/tag7.xml><?xml version="1.0" encoding="utf-8"?>
<p:tagLst xmlns:p="http://schemas.openxmlformats.org/presentationml/2006/main">
  <p:tag name="KSO_WM_DIAGRAM_VIRTUALLY_FRAME" val="{&quot;height&quot;:73.20141732283464,&quot;left&quot;:345.2911023622046,&quot;top&quot;:354.37779527559053,&quot;width&quot;:285.01874015748035}"/>
</p:tagLst>
</file>

<file path=ppt/tags/tag8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ags/tag9.xml><?xml version="1.0" encoding="utf-8"?>
<p:tagLst xmlns:p="http://schemas.openxmlformats.org/presentationml/2006/main">
  <p:tag name="KSO_WM_DIAGRAM_VIRTUALLY_FRAME" val="{&quot;height&quot;:285.94661417322834,&quot;left&quot;:49.4248031496063,&quot;top&quot;:120.85338582677166,&quot;width&quot;:859.8251968503937}"/>
</p:tagLst>
</file>

<file path=ppt/theme/theme1.xml><?xml version="1.0" encoding="utf-8"?>
<a:theme xmlns:a="http://schemas.openxmlformats.org/drawingml/2006/main" name="Office Theme">
  <a:themeElements>
    <a:clrScheme name="中性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7267</Words>
  <Application>WPS 演示</Application>
  <PresentationFormat/>
  <Paragraphs>338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9" baseType="lpstr">
      <vt:lpstr>Arial</vt:lpstr>
      <vt:lpstr>宋体</vt:lpstr>
      <vt:lpstr>Wingdings</vt:lpstr>
      <vt:lpstr>Arial</vt:lpstr>
      <vt:lpstr>Century Gothic</vt:lpstr>
      <vt:lpstr>微软雅黑</vt:lpstr>
      <vt:lpstr>Times New Roman</vt:lpstr>
      <vt:lpstr>Wingdings</vt:lpstr>
      <vt:lpstr>Times New Roman</vt:lpstr>
      <vt:lpstr>Arial Bold</vt:lpstr>
      <vt:lpstr>Noto Sans Symbols</vt:lpstr>
      <vt:lpstr>-webkit-standard</vt:lpstr>
      <vt:lpstr>Segoe Print</vt:lpstr>
      <vt:lpstr>Times New Roman Regular</vt:lpstr>
      <vt:lpstr>ui-sans-serif</vt:lpstr>
      <vt:lpstr>Times New Roman Bold</vt:lpstr>
      <vt:lpstr>Inter</vt:lpstr>
      <vt:lpstr>华文仿宋</vt:lpstr>
      <vt:lpstr>Arial Unicode MS</vt:lpstr>
      <vt:lpstr>思源宋体 Bold</vt:lpstr>
      <vt:lpstr>Liberation Sans</vt:lpstr>
      <vt:lpstr>Times New Roman 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 PLUS</dc:creator>
  <cp:lastModifiedBy>XSJ</cp:lastModifiedBy>
  <cp:revision>42</cp:revision>
  <dcterms:created xsi:type="dcterms:W3CDTF">2025-12-25T04:47:00Z</dcterms:created>
  <dcterms:modified xsi:type="dcterms:W3CDTF">2025-12-25T09:04:54Z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ICV">
    <vt:lpwstr>ABD0CC9D6D51E83BA9F44B696464E7AE_43</vt:lpwstr>
  </property>
  <property fmtid="{D5CDD505-2E9C-101B-9397-08002B2CF9AE}" pid="4" name="KSOProductBuildVer">
    <vt:lpwstr>2052-12.1.0.24034</vt:lpwstr>
  </property>
</Properties>
</file>